
<file path=[Content_Types].xml><?xml version="1.0" encoding="utf-8"?>
<Types xmlns="http://schemas.openxmlformats.org/package/2006/content-types">
  <Default Extension="bin" ContentType="application/vnd.openxmlformats-officedocument.oleObject"/>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3102C95" w14:textId="11A4F842" w:rsidR="006A6B32" w:rsidRDefault="00ED6CFB" w:rsidP="006A6B32">
      <w:pPr>
        <w:pStyle w:val="NCEACPHeading1"/>
      </w:pPr>
      <w:r>
        <w:rPr>
          <w:noProof/>
          <w:lang w:val="en-GB" w:eastAsia="en-GB" w:bidi="ks-Deva"/>
        </w:rPr>
        <w:object w:dxaOrig="1440" w:dyaOrig="1440" w14:anchorId="4AD23B6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2063" type="#_x0000_t75" style="position:absolute;left:0;text-align:left;margin-left:18.65pt;margin-top:1.25pt;width:368.8pt;height:80pt;z-index:251658240;mso-position-horizontal-relative:text;mso-position-vertical-relative:text" fillcolor="window">
            <v:imagedata r:id="rId13" o:title=""/>
          </v:shape>
          <o:OLEObject Type="Embed" ProgID="Word.Picture.8" ShapeID="_x0000_s2063" DrawAspect="Content" ObjectID="_1819521598" r:id="rId14"/>
        </w:object>
      </w:r>
    </w:p>
    <w:p w14:paraId="2E8B300A" w14:textId="77777777" w:rsidR="006A6B32" w:rsidRDefault="006A6B32" w:rsidP="006A6B32">
      <w:pPr>
        <w:pStyle w:val="NCEACPHeading1"/>
      </w:pPr>
    </w:p>
    <w:p w14:paraId="2CBEB64B" w14:textId="77777777" w:rsidR="006A6B32" w:rsidRDefault="006A6B32" w:rsidP="006A6B32">
      <w:pPr>
        <w:pStyle w:val="NCEACPHeading1"/>
      </w:pPr>
    </w:p>
    <w:p w14:paraId="2B6419BD" w14:textId="77777777" w:rsidR="006A6B32" w:rsidRDefault="006A6B32" w:rsidP="006A6B32">
      <w:pPr>
        <w:pStyle w:val="NCEACPHeading1"/>
      </w:pPr>
      <w:r>
        <w:t>Internal Assessment Resource</w:t>
      </w:r>
    </w:p>
    <w:p w14:paraId="3A3C2DDE" w14:textId="77777777" w:rsidR="006A6B32" w:rsidRDefault="006A6B32" w:rsidP="006A6B32">
      <w:pPr>
        <w:pStyle w:val="NCEACPHeading1"/>
      </w:pPr>
      <w:r>
        <w:t>English Level 3</w:t>
      </w:r>
    </w:p>
    <w:p w14:paraId="31B87F0E" w14:textId="77777777" w:rsidR="006A6B32" w:rsidRPr="00ED634A" w:rsidRDefault="006A6B32" w:rsidP="006A6B32">
      <w:pPr>
        <w:pStyle w:val="NCEACPHeading1"/>
        <w:rPr>
          <w:sz w:val="8"/>
          <w:szCs w:val="20"/>
        </w:rPr>
      </w:pPr>
    </w:p>
    <w:tbl>
      <w:tblPr>
        <w:tblW w:w="0" w:type="auto"/>
        <w:jc w:val="cente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1E0" w:firstRow="1" w:lastRow="1" w:firstColumn="1" w:lastColumn="1" w:noHBand="0" w:noVBand="0"/>
      </w:tblPr>
      <w:tblGrid>
        <w:gridCol w:w="8129"/>
      </w:tblGrid>
      <w:tr w:rsidR="006A6B32" w14:paraId="73961F04" w14:textId="77777777" w:rsidTr="00A119F3">
        <w:trPr>
          <w:jc w:val="center"/>
        </w:trPr>
        <w:tc>
          <w:tcPr>
            <w:tcW w:w="8129" w:type="dxa"/>
            <w:tcBorders>
              <w:top w:val="single" w:sz="4" w:space="0" w:color="FFFFFF"/>
              <w:left w:val="single" w:sz="4" w:space="0" w:color="FFFFFF"/>
              <w:bottom w:val="single" w:sz="4" w:space="0" w:color="FFFFFF"/>
              <w:right w:val="single" w:sz="4" w:space="0" w:color="FFFFFF"/>
            </w:tcBorders>
          </w:tcPr>
          <w:p w14:paraId="0DEF1B06" w14:textId="77777777" w:rsidR="006A6B32" w:rsidRDefault="006A6B32" w:rsidP="00A119F3">
            <w:pPr>
              <w:pStyle w:val="NCEACPbodytextcentered"/>
            </w:pPr>
            <w:r>
              <w:t>This resource supports assessment against:</w:t>
            </w:r>
          </w:p>
          <w:p w14:paraId="28EC6DFA" w14:textId="77777777" w:rsidR="006A6B32" w:rsidRDefault="00A840E4" w:rsidP="00A119F3">
            <w:pPr>
              <w:pStyle w:val="NCEACPbodytext2"/>
            </w:pPr>
            <w:r>
              <w:t>Achievement Standard 91475</w:t>
            </w:r>
          </w:p>
          <w:p w14:paraId="1143DD86" w14:textId="77777777" w:rsidR="006A6B32" w:rsidRPr="004563DF" w:rsidRDefault="00093FD0" w:rsidP="00A119F3">
            <w:pPr>
              <w:pStyle w:val="NCEACPbodytext2"/>
            </w:pPr>
            <w:r w:rsidRPr="00820481">
              <w:t>Produce a selection of fluent and coherent writing which develops, sustains, and structures ideas</w:t>
            </w:r>
          </w:p>
        </w:tc>
      </w:tr>
      <w:tr w:rsidR="006A6B32" w:rsidRPr="00E126CC" w14:paraId="270D1321" w14:textId="77777777" w:rsidTr="00A119F3">
        <w:trPr>
          <w:jc w:val="center"/>
        </w:trPr>
        <w:tc>
          <w:tcPr>
            <w:tcW w:w="8129" w:type="dxa"/>
            <w:tcBorders>
              <w:top w:val="single" w:sz="4" w:space="0" w:color="FFFFFF"/>
              <w:left w:val="single" w:sz="4" w:space="0" w:color="FFFFFF"/>
              <w:bottom w:val="single" w:sz="4" w:space="0" w:color="FFFFFF"/>
              <w:right w:val="single" w:sz="4" w:space="0" w:color="FFFFFF"/>
            </w:tcBorders>
          </w:tcPr>
          <w:p w14:paraId="6130C547" w14:textId="77777777" w:rsidR="006A6B32" w:rsidRPr="00E126CC" w:rsidRDefault="006A6B32" w:rsidP="00A119F3">
            <w:pPr>
              <w:pStyle w:val="NCEACPbodytext2bold"/>
            </w:pPr>
            <w:r w:rsidRPr="00E126CC">
              <w:t xml:space="preserve">Resource title: </w:t>
            </w:r>
            <w:r w:rsidR="00093FD0" w:rsidRPr="00093FD0">
              <w:t>It makes me think about …</w:t>
            </w:r>
          </w:p>
        </w:tc>
      </w:tr>
      <w:tr w:rsidR="006A6B32" w14:paraId="10417583" w14:textId="77777777" w:rsidTr="00A119F3">
        <w:trPr>
          <w:jc w:val="center"/>
        </w:trPr>
        <w:tc>
          <w:tcPr>
            <w:tcW w:w="8129" w:type="dxa"/>
            <w:tcBorders>
              <w:top w:val="single" w:sz="4" w:space="0" w:color="FFFFFF"/>
              <w:left w:val="single" w:sz="4" w:space="0" w:color="FFFFFF"/>
              <w:bottom w:val="single" w:sz="4" w:space="0" w:color="auto"/>
              <w:right w:val="single" w:sz="4" w:space="0" w:color="FFFFFF"/>
            </w:tcBorders>
          </w:tcPr>
          <w:p w14:paraId="3BA3A6C4" w14:textId="77777777" w:rsidR="006A6B32" w:rsidRDefault="00093FD0" w:rsidP="00A119F3">
            <w:pPr>
              <w:pStyle w:val="NCEACPbodytext2"/>
            </w:pPr>
            <w:r>
              <w:t>6</w:t>
            </w:r>
            <w:r w:rsidR="006A6B32">
              <w:t xml:space="preserve"> credits</w:t>
            </w:r>
          </w:p>
        </w:tc>
      </w:tr>
      <w:tr w:rsidR="006A6B32" w14:paraId="6BB1842D" w14:textId="77777777" w:rsidTr="00A119F3">
        <w:trPr>
          <w:jc w:val="center"/>
        </w:trPr>
        <w:tc>
          <w:tcPr>
            <w:tcW w:w="8129" w:type="dxa"/>
            <w:tcBorders>
              <w:top w:val="single" w:sz="4" w:space="0" w:color="auto"/>
            </w:tcBorders>
            <w:shd w:val="clear" w:color="auto" w:fill="CCCCCC"/>
          </w:tcPr>
          <w:p w14:paraId="3A45E0EE" w14:textId="77777777" w:rsidR="006A6B32" w:rsidRDefault="006A6B32" w:rsidP="00A119F3">
            <w:pPr>
              <w:pStyle w:val="NCEAbullets"/>
              <w:numPr>
                <w:ilvl w:val="0"/>
                <w:numId w:val="0"/>
              </w:numPr>
              <w:rPr>
                <w:lang w:eastAsia="en-NZ"/>
              </w:rPr>
            </w:pPr>
            <w:r>
              <w:rPr>
                <w:lang w:eastAsia="en-NZ"/>
              </w:rPr>
              <w:t>This resource:</w:t>
            </w:r>
          </w:p>
          <w:p w14:paraId="25D2E919" w14:textId="77777777" w:rsidR="006A6B32" w:rsidRDefault="006A6B32" w:rsidP="00093FD0">
            <w:pPr>
              <w:pStyle w:val="NCEAbullets"/>
              <w:tabs>
                <w:tab w:val="clear" w:pos="0"/>
                <w:tab w:val="clear" w:pos="397"/>
                <w:tab w:val="num" w:pos="360"/>
              </w:tabs>
              <w:spacing w:after="120"/>
              <w:ind w:left="378" w:hanging="294"/>
              <w:rPr>
                <w:lang w:eastAsia="en-NZ"/>
              </w:rPr>
            </w:pPr>
            <w:r>
              <w:rPr>
                <w:lang w:eastAsia="en-NZ"/>
              </w:rPr>
              <w:t>Clarifies the requirements of the Standard</w:t>
            </w:r>
          </w:p>
          <w:p w14:paraId="2745275F" w14:textId="77777777" w:rsidR="006A6B32" w:rsidRDefault="006A6B32" w:rsidP="00093FD0">
            <w:pPr>
              <w:pStyle w:val="NCEAbullets"/>
              <w:tabs>
                <w:tab w:val="clear" w:pos="0"/>
                <w:tab w:val="clear" w:pos="397"/>
                <w:tab w:val="num" w:pos="360"/>
              </w:tabs>
              <w:spacing w:after="120"/>
              <w:ind w:left="378" w:hanging="294"/>
              <w:rPr>
                <w:lang w:eastAsia="en-NZ"/>
              </w:rPr>
            </w:pPr>
            <w:r>
              <w:rPr>
                <w:lang w:eastAsia="en-NZ"/>
              </w:rPr>
              <w:t>Supports good assessment practice</w:t>
            </w:r>
          </w:p>
          <w:p w14:paraId="23041F56" w14:textId="77777777" w:rsidR="006A6B32" w:rsidRDefault="006A6B32" w:rsidP="00093FD0">
            <w:pPr>
              <w:pStyle w:val="NCEAbullets"/>
              <w:tabs>
                <w:tab w:val="clear" w:pos="0"/>
                <w:tab w:val="clear" w:pos="397"/>
                <w:tab w:val="num" w:pos="360"/>
              </w:tabs>
              <w:spacing w:after="120"/>
              <w:ind w:left="378" w:hanging="294"/>
              <w:rPr>
                <w:lang w:eastAsia="en-NZ"/>
              </w:rPr>
            </w:pPr>
            <w:r>
              <w:rPr>
                <w:lang w:eastAsia="en-NZ"/>
              </w:rPr>
              <w:t>Should be subjected to the school’s usual assessment quality assurance process</w:t>
            </w:r>
          </w:p>
          <w:p w14:paraId="7032E614" w14:textId="77777777" w:rsidR="006A6B32" w:rsidRDefault="006A6B32" w:rsidP="00093FD0">
            <w:pPr>
              <w:pStyle w:val="NCEAbullets"/>
              <w:tabs>
                <w:tab w:val="clear" w:pos="0"/>
                <w:tab w:val="clear" w:pos="397"/>
                <w:tab w:val="num" w:pos="360"/>
              </w:tabs>
              <w:spacing w:after="120"/>
              <w:ind w:left="378" w:hanging="294"/>
              <w:rPr>
                <w:lang w:eastAsia="en-NZ"/>
              </w:rPr>
            </w:pPr>
            <w:r>
              <w:rPr>
                <w:lang w:eastAsia="en-NZ"/>
              </w:rPr>
              <w:t>Should be modified to make the context relevant to students in their school environment and ensure that submitted evidence is authentic</w:t>
            </w:r>
          </w:p>
        </w:tc>
      </w:tr>
    </w:tbl>
    <w:p w14:paraId="14289661" w14:textId="77777777" w:rsidR="006A6B32" w:rsidRDefault="006A6B32" w:rsidP="006A6B32"/>
    <w:tbl>
      <w:tblPr>
        <w:tblW w:w="5000" w:type="pct"/>
        <w:tblLook w:val="01E0" w:firstRow="1" w:lastRow="1" w:firstColumn="1" w:lastColumn="1" w:noHBand="0" w:noVBand="0"/>
      </w:tblPr>
      <w:tblGrid>
        <w:gridCol w:w="2685"/>
        <w:gridCol w:w="5628"/>
      </w:tblGrid>
      <w:tr w:rsidR="006A6B32" w14:paraId="1FFA33DF" w14:textId="77777777" w:rsidTr="00A119F3">
        <w:tc>
          <w:tcPr>
            <w:tcW w:w="1615" w:type="pct"/>
          </w:tcPr>
          <w:p w14:paraId="741DCD98" w14:textId="77777777" w:rsidR="006A6B32" w:rsidRDefault="006A6B32" w:rsidP="00A119F3">
            <w:pPr>
              <w:pStyle w:val="NCEACPbodytextcentered"/>
              <w:jc w:val="left"/>
            </w:pPr>
            <w:r>
              <w:t xml:space="preserve">Date version published by </w:t>
            </w:r>
          </w:p>
          <w:p w14:paraId="36652F90" w14:textId="77777777" w:rsidR="006A6B32" w:rsidRDefault="006A6B32" w:rsidP="00A119F3">
            <w:pPr>
              <w:pStyle w:val="NCEACPbodytextcentered"/>
              <w:jc w:val="left"/>
            </w:pPr>
            <w:r>
              <w:t>Ministry of Education</w:t>
            </w:r>
          </w:p>
        </w:tc>
        <w:tc>
          <w:tcPr>
            <w:tcW w:w="3385" w:type="pct"/>
          </w:tcPr>
          <w:p w14:paraId="62DE7E27" w14:textId="564E7A0F" w:rsidR="006A6B32" w:rsidRPr="00982501" w:rsidRDefault="00F96F54" w:rsidP="00A119F3">
            <w:pPr>
              <w:pStyle w:val="NCEACPbodytextcentered"/>
              <w:jc w:val="left"/>
            </w:pPr>
            <w:r>
              <w:t>October 2025</w:t>
            </w:r>
          </w:p>
          <w:p w14:paraId="0C9A8C04" w14:textId="17FCA6D3" w:rsidR="006A6B32" w:rsidRDefault="006A6B32" w:rsidP="00A119F3">
            <w:pPr>
              <w:pStyle w:val="NCEACPbodytextcentered"/>
              <w:jc w:val="left"/>
            </w:pPr>
            <w:r w:rsidRPr="00982501">
              <w:t>To support internal assessment from 20</w:t>
            </w:r>
            <w:r w:rsidR="00806510">
              <w:t>26</w:t>
            </w:r>
          </w:p>
        </w:tc>
      </w:tr>
      <w:tr w:rsidR="006A6B32" w14:paraId="0EA06097" w14:textId="77777777" w:rsidTr="00A119F3">
        <w:tc>
          <w:tcPr>
            <w:tcW w:w="1615" w:type="pct"/>
          </w:tcPr>
          <w:p w14:paraId="0E824EE1" w14:textId="77777777" w:rsidR="006A6B32" w:rsidRDefault="006A6B32" w:rsidP="00A119F3">
            <w:pPr>
              <w:pStyle w:val="NCEACPbodytextcentered"/>
              <w:jc w:val="left"/>
            </w:pPr>
            <w:r>
              <w:t>Authenticity of evidence</w:t>
            </w:r>
          </w:p>
        </w:tc>
        <w:tc>
          <w:tcPr>
            <w:tcW w:w="3385" w:type="pct"/>
          </w:tcPr>
          <w:p w14:paraId="3818C9AF" w14:textId="77777777" w:rsidR="006A6B32" w:rsidRDefault="006A6B32" w:rsidP="00A119F3">
            <w:pPr>
              <w:pStyle w:val="NCEACPbodytextcentered"/>
              <w:jc w:val="left"/>
            </w:pPr>
            <w:r>
              <w:t xml:space="preserve">Teachers must manage authenticity for any assessment from a public source, because students may have access to the </w:t>
            </w:r>
            <w:r w:rsidRPr="001F008A">
              <w:t>assessment schedule</w:t>
            </w:r>
            <w:r>
              <w:t xml:space="preserve"> or student exemplar material.</w:t>
            </w:r>
          </w:p>
          <w:p w14:paraId="29FDFE0A" w14:textId="77777777" w:rsidR="006A6B32" w:rsidRDefault="006A6B32" w:rsidP="00A119F3">
            <w:pPr>
              <w:pStyle w:val="NCEACPbodytextcentered"/>
              <w:jc w:val="left"/>
            </w:pPr>
            <w:r>
              <w:t>Using this assessment resource without modification may mean that students’ work is not authentic. The teacher may need to change figures, measurements or data sources or set a different context or topic to be investigated or a different text to read or perform.</w:t>
            </w:r>
          </w:p>
          <w:p w14:paraId="100799B5" w14:textId="77777777" w:rsidR="006A6B32" w:rsidRDefault="006A6B32" w:rsidP="00A119F3">
            <w:pPr>
              <w:pStyle w:val="NCEACPbodytextcentered"/>
              <w:jc w:val="left"/>
            </w:pPr>
          </w:p>
        </w:tc>
      </w:tr>
    </w:tbl>
    <w:p w14:paraId="39A63E4C" w14:textId="77777777" w:rsidR="005C1C69" w:rsidRPr="006A6B32" w:rsidRDefault="006A6B32" w:rsidP="005C1C69">
      <w:pPr>
        <w:pStyle w:val="NCEAHeaderboxed"/>
        <w:pBdr>
          <w:top w:val="single" w:sz="8" w:space="1" w:color="auto"/>
          <w:left w:val="single" w:sz="8" w:space="4" w:color="auto"/>
          <w:bottom w:val="single" w:sz="8" w:space="1" w:color="auto"/>
          <w:right w:val="single" w:sz="8" w:space="4" w:color="auto"/>
        </w:pBdr>
        <w:spacing w:after="200"/>
        <w:rPr>
          <w:color w:val="auto"/>
        </w:rPr>
      </w:pPr>
      <w:r w:rsidRPr="006A6B32">
        <w:rPr>
          <w:color w:val="auto"/>
        </w:rPr>
        <w:lastRenderedPageBreak/>
        <w:t xml:space="preserve">Internal Assessment Resource </w:t>
      </w:r>
    </w:p>
    <w:p w14:paraId="39B0C15A" w14:textId="77777777" w:rsidR="005C1C69" w:rsidRPr="00820481" w:rsidRDefault="00093FD0" w:rsidP="005C1C69">
      <w:pPr>
        <w:pStyle w:val="NCEAHeadInfoL2"/>
        <w:rPr>
          <w:b w:val="0"/>
        </w:rPr>
      </w:pPr>
      <w:r>
        <w:t>Achievement S</w:t>
      </w:r>
      <w:r w:rsidR="00A840E4">
        <w:t>tandard English 91475</w:t>
      </w:r>
      <w:r w:rsidR="005C1C69" w:rsidRPr="00820481">
        <w:t xml:space="preserve">: </w:t>
      </w:r>
      <w:r w:rsidR="005C1C69" w:rsidRPr="00820481">
        <w:rPr>
          <w:b w:val="0"/>
        </w:rPr>
        <w:t xml:space="preserve">Produce a selection of </w:t>
      </w:r>
      <w:r w:rsidR="0061749C" w:rsidRPr="00820481">
        <w:rPr>
          <w:b w:val="0"/>
        </w:rPr>
        <w:t>fluent</w:t>
      </w:r>
      <w:r w:rsidR="005C1C69" w:rsidRPr="00820481">
        <w:rPr>
          <w:b w:val="0"/>
        </w:rPr>
        <w:t xml:space="preserve"> and coherent writing</w:t>
      </w:r>
      <w:r w:rsidR="0061749C" w:rsidRPr="00820481">
        <w:rPr>
          <w:b w:val="0"/>
        </w:rPr>
        <w:t xml:space="preserve"> which develops,</w:t>
      </w:r>
      <w:r w:rsidR="00E6065C" w:rsidRPr="00820481">
        <w:rPr>
          <w:b w:val="0"/>
        </w:rPr>
        <w:t xml:space="preserve"> sustains, and structures ideas</w:t>
      </w:r>
    </w:p>
    <w:p w14:paraId="4CF66812" w14:textId="77777777" w:rsidR="005C1C69" w:rsidRPr="00820481" w:rsidRDefault="005C1C69" w:rsidP="005C1C69">
      <w:pPr>
        <w:pStyle w:val="NCEAHeadInfoL2"/>
      </w:pPr>
      <w:r w:rsidRPr="00820481">
        <w:t xml:space="preserve">Resource reference: </w:t>
      </w:r>
      <w:r w:rsidRPr="00820481">
        <w:rPr>
          <w:b w:val="0"/>
        </w:rPr>
        <w:t>English 3.4A</w:t>
      </w:r>
    </w:p>
    <w:p w14:paraId="2403543B" w14:textId="77777777" w:rsidR="00E6065C" w:rsidRPr="00820481" w:rsidRDefault="005C1C69" w:rsidP="005C1C69">
      <w:pPr>
        <w:pStyle w:val="NCEAHeadInfoL2"/>
        <w:rPr>
          <w:b w:val="0"/>
        </w:rPr>
      </w:pPr>
      <w:r w:rsidRPr="00820481">
        <w:t xml:space="preserve">Resource title: </w:t>
      </w:r>
      <w:r w:rsidR="00E403DA" w:rsidRPr="00820481">
        <w:rPr>
          <w:b w:val="0"/>
        </w:rPr>
        <w:t xml:space="preserve">It </w:t>
      </w:r>
      <w:r w:rsidR="006A6B32">
        <w:rPr>
          <w:b w:val="0"/>
        </w:rPr>
        <w:t>m</w:t>
      </w:r>
      <w:r w:rsidR="00E403DA" w:rsidRPr="00820481">
        <w:rPr>
          <w:b w:val="0"/>
        </w:rPr>
        <w:t xml:space="preserve">akes </w:t>
      </w:r>
      <w:r w:rsidR="006A6B32">
        <w:rPr>
          <w:b w:val="0"/>
        </w:rPr>
        <w:t>m</w:t>
      </w:r>
      <w:r w:rsidR="00E403DA" w:rsidRPr="00820481">
        <w:rPr>
          <w:b w:val="0"/>
        </w:rPr>
        <w:t xml:space="preserve">e </w:t>
      </w:r>
      <w:r w:rsidR="006A6B32">
        <w:rPr>
          <w:b w:val="0"/>
        </w:rPr>
        <w:t>t</w:t>
      </w:r>
      <w:r w:rsidR="00E403DA" w:rsidRPr="00820481">
        <w:rPr>
          <w:b w:val="0"/>
        </w:rPr>
        <w:t xml:space="preserve">hink </w:t>
      </w:r>
      <w:r w:rsidR="006A6B32">
        <w:rPr>
          <w:b w:val="0"/>
        </w:rPr>
        <w:t>a</w:t>
      </w:r>
      <w:r w:rsidR="00E403DA" w:rsidRPr="00820481">
        <w:rPr>
          <w:b w:val="0"/>
        </w:rPr>
        <w:t>bout</w:t>
      </w:r>
      <w:r w:rsidR="00846BD3" w:rsidRPr="00820481">
        <w:rPr>
          <w:b w:val="0"/>
        </w:rPr>
        <w:t xml:space="preserve"> </w:t>
      </w:r>
      <w:r w:rsidR="00E403DA" w:rsidRPr="00820481">
        <w:rPr>
          <w:b w:val="0"/>
        </w:rPr>
        <w:t>…</w:t>
      </w:r>
    </w:p>
    <w:p w14:paraId="2EC31F2C" w14:textId="77777777" w:rsidR="005C1C69" w:rsidRPr="00820481" w:rsidRDefault="005C1C69" w:rsidP="005C1C69">
      <w:pPr>
        <w:pStyle w:val="NCEAHeadInfoL2"/>
      </w:pPr>
      <w:r w:rsidRPr="00820481">
        <w:t xml:space="preserve">Credits: </w:t>
      </w:r>
      <w:r w:rsidRPr="00820481">
        <w:rPr>
          <w:b w:val="0"/>
        </w:rPr>
        <w:t>6</w:t>
      </w:r>
      <w:r w:rsidRPr="00820481">
        <w:t xml:space="preserve"> </w:t>
      </w:r>
    </w:p>
    <w:p w14:paraId="0E8F9642" w14:textId="77777777" w:rsidR="005C1C69" w:rsidRPr="00820481" w:rsidRDefault="005C1C69" w:rsidP="005C1C69">
      <w:pPr>
        <w:pStyle w:val="NCEAInstructionsbanner"/>
      </w:pPr>
      <w:r w:rsidRPr="00820481">
        <w:t>Teacher guidelines</w:t>
      </w:r>
    </w:p>
    <w:p w14:paraId="35840917" w14:textId="77777777" w:rsidR="005C1C69" w:rsidRPr="00820481" w:rsidRDefault="005C1C69" w:rsidP="005C1C69">
      <w:pPr>
        <w:pStyle w:val="NCEAbodytext"/>
      </w:pPr>
      <w:r w:rsidRPr="00820481">
        <w:t>The following guidelines are supplied to enable teachers to carry out valid and consistent assessment using this internal assessment resource.</w:t>
      </w:r>
    </w:p>
    <w:p w14:paraId="255D8A27" w14:textId="68A16162" w:rsidR="005C1C69" w:rsidRPr="00820481" w:rsidRDefault="005C1C69" w:rsidP="005C1C69">
      <w:pPr>
        <w:pStyle w:val="NCEAbodytext"/>
      </w:pPr>
      <w:r w:rsidRPr="1C70A4D5">
        <w:rPr>
          <w:lang w:val="en-AU"/>
        </w:rPr>
        <w:t xml:space="preserve">Teachers need to be very familiar with the outcome being assessed by </w:t>
      </w:r>
      <w:r w:rsidR="00A840E4" w:rsidRPr="1C70A4D5">
        <w:rPr>
          <w:lang w:val="en-AU"/>
        </w:rPr>
        <w:t>Achievement Standard English 91475</w:t>
      </w:r>
      <w:r w:rsidRPr="1C70A4D5">
        <w:rPr>
          <w:lang w:val="en-AU"/>
        </w:rPr>
        <w:t>. The achievement criteria</w:t>
      </w:r>
      <w:r w:rsidR="00202F9B" w:rsidRPr="1C70A4D5">
        <w:rPr>
          <w:lang w:val="en-AU"/>
        </w:rPr>
        <w:t>, Conditions of Assessment,</w:t>
      </w:r>
      <w:r w:rsidRPr="1C70A4D5">
        <w:rPr>
          <w:lang w:val="en-AU"/>
        </w:rPr>
        <w:t xml:space="preserve"> and the explanatory notes contain information, definitions, and requirements that are crucial when interpreting the standard and</w:t>
      </w:r>
      <w:r w:rsidR="00820481" w:rsidRPr="1C70A4D5">
        <w:rPr>
          <w:lang w:val="en-AU"/>
        </w:rPr>
        <w:t xml:space="preserve"> assessing students against it.</w:t>
      </w:r>
    </w:p>
    <w:p w14:paraId="1089C8FF" w14:textId="77777777" w:rsidR="005C1C69" w:rsidRPr="00820481" w:rsidRDefault="005C1C69" w:rsidP="005C1C69">
      <w:pPr>
        <w:pStyle w:val="NCEAL2heading"/>
      </w:pPr>
      <w:r w:rsidRPr="00820481">
        <w:t xml:space="preserve">Context/setting </w:t>
      </w:r>
    </w:p>
    <w:p w14:paraId="10F0956A" w14:textId="7684B4E8" w:rsidR="005C1C69" w:rsidRPr="00820481" w:rsidRDefault="005C1C69" w:rsidP="005C1C69">
      <w:pPr>
        <w:pStyle w:val="NCEAbodytext"/>
      </w:pPr>
      <w:r w:rsidRPr="00820481">
        <w:t>This activity requires students to produce</w:t>
      </w:r>
      <w:r w:rsidR="00654C33" w:rsidRPr="00820481">
        <w:t xml:space="preserve"> </w:t>
      </w:r>
      <w:r w:rsidR="002706CD" w:rsidRPr="00820481">
        <w:t xml:space="preserve">fluent and coherent </w:t>
      </w:r>
      <w:r w:rsidRPr="00820481">
        <w:t>writing based on a current topical issue, a current or historical event, or a theme from their literature studies</w:t>
      </w:r>
      <w:r w:rsidR="009C2193" w:rsidRPr="00FB5D06">
        <w:rPr>
          <w:szCs w:val="22"/>
        </w:rPr>
        <w:t>.</w:t>
      </w:r>
      <w:r w:rsidR="007B700E" w:rsidRPr="00FB5D06">
        <w:rPr>
          <w:rFonts w:eastAsia="Arial Unicode MS"/>
          <w:szCs w:val="22"/>
          <w:lang w:eastAsia="en-US"/>
        </w:rPr>
        <w:t xml:space="preserve"> All writing </w:t>
      </w:r>
      <w:r w:rsidR="007B700E" w:rsidRPr="00FB5D06">
        <w:rPr>
          <w:szCs w:val="22"/>
        </w:rPr>
        <w:t>must be developed by the student, not other sources.</w:t>
      </w:r>
    </w:p>
    <w:p w14:paraId="78A0AE83" w14:textId="77777777" w:rsidR="00790A31" w:rsidRPr="00820481" w:rsidRDefault="005C1C69" w:rsidP="005C1C69">
      <w:pPr>
        <w:pStyle w:val="NCEAbullets"/>
        <w:numPr>
          <w:ilvl w:val="0"/>
          <w:numId w:val="0"/>
        </w:numPr>
        <w:tabs>
          <w:tab w:val="clear" w:pos="397"/>
          <w:tab w:val="left" w:pos="0"/>
        </w:tabs>
        <w:rPr>
          <w:lang w:val="en-NZ"/>
        </w:rPr>
      </w:pPr>
      <w:r w:rsidRPr="00820481">
        <w:rPr>
          <w:lang w:val="en-NZ"/>
        </w:rPr>
        <w:t>Students can prepare for this task by reading widely on current issues and events, as well as by exploring themes in literature studies</w:t>
      </w:r>
      <w:r w:rsidR="00820481">
        <w:rPr>
          <w:lang w:val="en-NZ"/>
        </w:rPr>
        <w:t xml:space="preserve"> both</w:t>
      </w:r>
      <w:r w:rsidR="00B91844">
        <w:rPr>
          <w:lang w:val="en-NZ"/>
        </w:rPr>
        <w:t xml:space="preserve"> during</w:t>
      </w:r>
      <w:r w:rsidR="00820481">
        <w:rPr>
          <w:lang w:val="en-NZ"/>
        </w:rPr>
        <w:t xml:space="preserve"> in</w:t>
      </w:r>
      <w:r w:rsidR="00731844">
        <w:rPr>
          <w:lang w:val="en-NZ"/>
        </w:rPr>
        <w:t>-class and out-of-</w:t>
      </w:r>
      <w:r w:rsidR="00820481">
        <w:rPr>
          <w:lang w:val="en-NZ"/>
        </w:rPr>
        <w:t>class time.</w:t>
      </w:r>
    </w:p>
    <w:p w14:paraId="4753E1D5" w14:textId="388589D0" w:rsidR="004A56CB" w:rsidRDefault="00790A31" w:rsidP="004A56CB">
      <w:pPr>
        <w:pStyle w:val="NCEAbodytext"/>
      </w:pPr>
      <w:r w:rsidRPr="1C70A4D5">
        <w:rPr>
          <w:lang w:val="en-AU"/>
        </w:rPr>
        <w:t>Students need to select at least two pieces to rew</w:t>
      </w:r>
      <w:r w:rsidR="002E5068" w:rsidRPr="1C70A4D5">
        <w:rPr>
          <w:lang w:val="en-AU"/>
        </w:rPr>
        <w:t>ork and present for assessment.</w:t>
      </w:r>
      <w:r w:rsidR="00E403DA" w:rsidRPr="1C70A4D5">
        <w:rPr>
          <w:lang w:val="en-AU"/>
        </w:rPr>
        <w:t xml:space="preserve"> Length is not the primary consideration. However, it is unlikely that pieces that are shorter than 650 words will give students the opportunity to demonstrate their skills in crafting fluent and coherent writing.</w:t>
      </w:r>
      <w:r w:rsidR="004A56CB" w:rsidRPr="1C70A4D5">
        <w:rPr>
          <w:lang w:val="en-AU"/>
        </w:rPr>
        <w:t xml:space="preserve"> The final grade is awarded to a ‘selection of writing’ </w:t>
      </w:r>
      <w:r w:rsidR="0062504A" w:rsidRPr="1C70A4D5">
        <w:rPr>
          <w:lang w:val="en-AU"/>
        </w:rPr>
        <w:t>and based on a holistic judgement across the two pieces</w:t>
      </w:r>
      <w:r w:rsidR="004A56CB" w:rsidRPr="1C70A4D5">
        <w:rPr>
          <w:lang w:val="en-AU"/>
        </w:rPr>
        <w:t xml:space="preserve">. </w:t>
      </w:r>
    </w:p>
    <w:p w14:paraId="780B8729" w14:textId="77777777" w:rsidR="005C1C69" w:rsidRPr="00820481" w:rsidRDefault="005C1C69" w:rsidP="005C1C69">
      <w:pPr>
        <w:pStyle w:val="NCEAL2heading"/>
      </w:pPr>
      <w:r w:rsidRPr="00820481">
        <w:t>Conditions</w:t>
      </w:r>
    </w:p>
    <w:p w14:paraId="013AF2C1" w14:textId="6300A9D0" w:rsidR="00FE4D68" w:rsidRPr="008C1DA7" w:rsidRDefault="005C1C69" w:rsidP="00814C01">
      <w:pPr>
        <w:rPr>
          <w:rFonts w:ascii="Arial" w:hAnsi="Arial" w:cs="Arial"/>
          <w:sz w:val="22"/>
          <w:szCs w:val="22"/>
          <w:lang w:val="en-NZ" w:eastAsia="en-NZ"/>
        </w:rPr>
      </w:pPr>
      <w:r w:rsidRPr="008C1DA7">
        <w:rPr>
          <w:rFonts w:ascii="Arial" w:hAnsi="Arial" w:cs="Arial"/>
          <w:sz w:val="22"/>
          <w:szCs w:val="22"/>
        </w:rPr>
        <w:t xml:space="preserve">This assessment task will take place over an extended </w:t>
      </w:r>
      <w:proofErr w:type="gramStart"/>
      <w:r w:rsidRPr="008C1DA7">
        <w:rPr>
          <w:rFonts w:ascii="Arial" w:hAnsi="Arial" w:cs="Arial"/>
          <w:sz w:val="22"/>
          <w:szCs w:val="22"/>
        </w:rPr>
        <w:t>period of time</w:t>
      </w:r>
      <w:proofErr w:type="gramEnd"/>
      <w:r w:rsidRPr="008C1DA7">
        <w:rPr>
          <w:rFonts w:ascii="Arial" w:hAnsi="Arial" w:cs="Arial"/>
          <w:sz w:val="22"/>
          <w:szCs w:val="22"/>
        </w:rPr>
        <w:t>. Students will need regular checkpoints</w:t>
      </w:r>
      <w:r w:rsidR="00DC75EA" w:rsidRPr="008C1DA7">
        <w:rPr>
          <w:rFonts w:ascii="Arial" w:hAnsi="Arial" w:cs="Arial"/>
          <w:sz w:val="22"/>
          <w:szCs w:val="22"/>
        </w:rPr>
        <w:t xml:space="preserve">, </w:t>
      </w:r>
      <w:r w:rsidR="001C3EA4" w:rsidRPr="008C1DA7">
        <w:rPr>
          <w:rFonts w:ascii="Arial" w:hAnsi="Arial" w:cs="Arial"/>
          <w:sz w:val="22"/>
          <w:szCs w:val="22"/>
          <w:lang w:val="en-NZ" w:eastAsia="en-NZ"/>
        </w:rPr>
        <w:t>milestones</w:t>
      </w:r>
      <w:r w:rsidR="00814C01">
        <w:rPr>
          <w:rFonts w:ascii="Arial" w:hAnsi="Arial" w:cs="Arial"/>
          <w:sz w:val="22"/>
          <w:szCs w:val="22"/>
          <w:lang w:val="en-NZ" w:eastAsia="en-NZ"/>
        </w:rPr>
        <w:t>,</w:t>
      </w:r>
      <w:r w:rsidRPr="008C1DA7">
        <w:rPr>
          <w:rFonts w:ascii="Arial" w:hAnsi="Arial" w:cs="Arial"/>
          <w:sz w:val="22"/>
          <w:szCs w:val="22"/>
          <w:lang w:val="en-NZ" w:eastAsia="en-NZ"/>
        </w:rPr>
        <w:t xml:space="preserve"> </w:t>
      </w:r>
      <w:r w:rsidR="00DC75EA" w:rsidRPr="008C1DA7">
        <w:rPr>
          <w:rFonts w:ascii="Arial" w:hAnsi="Arial" w:cs="Arial"/>
          <w:sz w:val="22"/>
          <w:szCs w:val="22"/>
          <w:lang w:val="en-NZ" w:eastAsia="en-NZ"/>
        </w:rPr>
        <w:t>or both</w:t>
      </w:r>
      <w:r w:rsidR="00DC75EA" w:rsidRPr="008C1DA7">
        <w:rPr>
          <w:rFonts w:ascii="Arial" w:hAnsi="Arial" w:cs="Arial"/>
          <w:sz w:val="22"/>
          <w:szCs w:val="22"/>
        </w:rPr>
        <w:t xml:space="preserve"> </w:t>
      </w:r>
      <w:r w:rsidRPr="008C1DA7">
        <w:rPr>
          <w:rFonts w:ascii="Arial" w:hAnsi="Arial" w:cs="Arial"/>
          <w:sz w:val="22"/>
          <w:szCs w:val="22"/>
        </w:rPr>
        <w:t xml:space="preserve">to </w:t>
      </w:r>
      <w:r w:rsidR="00C11B85" w:rsidRPr="008C1DA7">
        <w:rPr>
          <w:rFonts w:ascii="Arial" w:hAnsi="Arial" w:cs="Arial"/>
          <w:sz w:val="22"/>
          <w:szCs w:val="22"/>
        </w:rPr>
        <w:t>verify authenticity</w:t>
      </w:r>
      <w:r w:rsidRPr="008C1DA7">
        <w:rPr>
          <w:rFonts w:ascii="Arial" w:hAnsi="Arial" w:cs="Arial"/>
          <w:sz w:val="22"/>
          <w:szCs w:val="22"/>
        </w:rPr>
        <w:t xml:space="preserve"> of their work. Drafts should be stored and/or printed to document the process. Choose a suitable method to ensure </w:t>
      </w:r>
      <w:r w:rsidR="00A119F3" w:rsidRPr="008C1DA7">
        <w:rPr>
          <w:rFonts w:ascii="Arial" w:hAnsi="Arial" w:cs="Arial"/>
          <w:sz w:val="22"/>
          <w:szCs w:val="22"/>
        </w:rPr>
        <w:t xml:space="preserve">the </w:t>
      </w:r>
      <w:r w:rsidRPr="008C1DA7">
        <w:rPr>
          <w:rFonts w:ascii="Arial" w:hAnsi="Arial" w:cs="Arial"/>
          <w:sz w:val="22"/>
          <w:szCs w:val="22"/>
        </w:rPr>
        <w:t xml:space="preserve">authenticity of students’ work. For example, you could use </w:t>
      </w:r>
      <w:r w:rsidR="009C2EF6" w:rsidRPr="008C1DA7">
        <w:rPr>
          <w:rFonts w:ascii="Arial" w:hAnsi="Arial" w:cs="Arial"/>
          <w:sz w:val="22"/>
          <w:szCs w:val="22"/>
        </w:rPr>
        <w:t>l</w:t>
      </w:r>
      <w:r w:rsidRPr="008C1DA7">
        <w:rPr>
          <w:rFonts w:ascii="Arial" w:hAnsi="Arial" w:cs="Arial"/>
          <w:sz w:val="22"/>
          <w:szCs w:val="22"/>
        </w:rPr>
        <w:t xml:space="preserve">earning </w:t>
      </w:r>
      <w:r w:rsidR="009C2EF6" w:rsidRPr="008C1DA7">
        <w:rPr>
          <w:rFonts w:ascii="Arial" w:hAnsi="Arial" w:cs="Arial"/>
          <w:sz w:val="22"/>
          <w:szCs w:val="22"/>
        </w:rPr>
        <w:t>m</w:t>
      </w:r>
      <w:r w:rsidRPr="008C1DA7">
        <w:rPr>
          <w:rFonts w:ascii="Arial" w:hAnsi="Arial" w:cs="Arial"/>
          <w:sz w:val="22"/>
          <w:szCs w:val="22"/>
        </w:rPr>
        <w:t xml:space="preserve">anagement </w:t>
      </w:r>
      <w:r w:rsidR="009C2EF6" w:rsidRPr="008C1DA7">
        <w:rPr>
          <w:rFonts w:ascii="Arial" w:hAnsi="Arial" w:cs="Arial"/>
          <w:sz w:val="22"/>
          <w:szCs w:val="22"/>
        </w:rPr>
        <w:t>s</w:t>
      </w:r>
      <w:r w:rsidRPr="008C1DA7">
        <w:rPr>
          <w:rFonts w:ascii="Arial" w:hAnsi="Arial" w:cs="Arial"/>
          <w:sz w:val="22"/>
          <w:szCs w:val="22"/>
        </w:rPr>
        <w:t xml:space="preserve">ystems (such as Moodle, </w:t>
      </w:r>
      <w:proofErr w:type="spellStart"/>
      <w:r w:rsidR="009C2EF6" w:rsidRPr="008C1DA7">
        <w:rPr>
          <w:rFonts w:ascii="Arial" w:hAnsi="Arial" w:cs="Arial"/>
          <w:sz w:val="22"/>
          <w:szCs w:val="22"/>
        </w:rPr>
        <w:t>e</w:t>
      </w:r>
      <w:r w:rsidRPr="008C1DA7">
        <w:rPr>
          <w:rFonts w:ascii="Arial" w:hAnsi="Arial" w:cs="Arial"/>
          <w:sz w:val="22"/>
          <w:szCs w:val="22"/>
        </w:rPr>
        <w:t>Portfolio</w:t>
      </w:r>
      <w:r w:rsidR="009C2EF6" w:rsidRPr="008C1DA7">
        <w:rPr>
          <w:rFonts w:ascii="Arial" w:hAnsi="Arial" w:cs="Arial"/>
          <w:sz w:val="22"/>
          <w:szCs w:val="22"/>
        </w:rPr>
        <w:t>s</w:t>
      </w:r>
      <w:proofErr w:type="spellEnd"/>
      <w:r w:rsidRPr="008C1DA7">
        <w:rPr>
          <w:rFonts w:ascii="Arial" w:hAnsi="Arial" w:cs="Arial"/>
          <w:sz w:val="22"/>
          <w:szCs w:val="22"/>
        </w:rPr>
        <w:t>, or blogs) or other electronic or paper meth</w:t>
      </w:r>
      <w:r w:rsidR="00820481" w:rsidRPr="008C1DA7">
        <w:rPr>
          <w:rFonts w:ascii="Arial" w:hAnsi="Arial" w:cs="Arial"/>
          <w:sz w:val="22"/>
          <w:szCs w:val="22"/>
        </w:rPr>
        <w:t>ods.</w:t>
      </w:r>
      <w:r w:rsidR="00FE4D68" w:rsidRPr="008C1DA7">
        <w:rPr>
          <w:rFonts w:ascii="Arial" w:hAnsi="Arial" w:cs="Arial"/>
          <w:sz w:val="22"/>
          <w:szCs w:val="22"/>
          <w:lang w:val="en-NZ" w:eastAsia="en-NZ"/>
        </w:rPr>
        <w:t xml:space="preserve"> Students </w:t>
      </w:r>
      <w:r w:rsidR="00FE4D68" w:rsidRPr="008C1DA7">
        <w:rPr>
          <w:rFonts w:ascii="Arial" w:hAnsi="Arial" w:cs="Arial"/>
          <w:b/>
          <w:bCs/>
          <w:sz w:val="22"/>
          <w:szCs w:val="22"/>
          <w:lang w:val="en-NZ" w:eastAsia="en-NZ"/>
        </w:rPr>
        <w:t>must not</w:t>
      </w:r>
      <w:r w:rsidR="00FE4D68" w:rsidRPr="008C1DA7">
        <w:rPr>
          <w:rFonts w:ascii="Arial" w:hAnsi="Arial" w:cs="Arial"/>
          <w:sz w:val="22"/>
          <w:szCs w:val="22"/>
          <w:lang w:val="en-NZ" w:eastAsia="en-NZ"/>
        </w:rPr>
        <w:t xml:space="preserve"> use any form of generative AI or other tools to automatically generate content at any stage of the writing process. </w:t>
      </w:r>
    </w:p>
    <w:p w14:paraId="43F06FA0" w14:textId="77777777" w:rsidR="005C1C69" w:rsidRPr="00820481" w:rsidRDefault="005C1C69" w:rsidP="005C1C69">
      <w:pPr>
        <w:pStyle w:val="NCEAbodytext"/>
      </w:pPr>
      <w:r w:rsidRPr="00820481">
        <w:t>Students should have the opportunity to receive feedback, edit, revise, and polish their work before an assessment is made. You can make suggestions about areas where further development is needed</w:t>
      </w:r>
      <w:r w:rsidR="009C2EF6" w:rsidRPr="00820481">
        <w:t>,</w:t>
      </w:r>
      <w:r w:rsidRPr="00820481">
        <w:t xml:space="preserve"> but constructive feedback should not compromise the authenticity of students’ work. </w:t>
      </w:r>
    </w:p>
    <w:p w14:paraId="79F73426" w14:textId="77777777" w:rsidR="005C1C69" w:rsidRPr="00820481" w:rsidRDefault="005C1C69" w:rsidP="005C1C69">
      <w:pPr>
        <w:pStyle w:val="NCEAL2heading"/>
      </w:pPr>
      <w:r w:rsidRPr="00820481">
        <w:t xml:space="preserve">Resource requirements </w:t>
      </w:r>
    </w:p>
    <w:p w14:paraId="1B988CA5" w14:textId="77777777" w:rsidR="005C1C69" w:rsidRPr="00820481" w:rsidRDefault="005C1C69" w:rsidP="005C1C69">
      <w:pPr>
        <w:pStyle w:val="NCEAbodytext"/>
      </w:pPr>
      <w:r w:rsidRPr="00820481">
        <w:t>None</w:t>
      </w:r>
      <w:r w:rsidR="00DE0C44" w:rsidRPr="00820481">
        <w:t>.</w:t>
      </w:r>
    </w:p>
    <w:p w14:paraId="46584CB7" w14:textId="77777777" w:rsidR="005C1C69" w:rsidRPr="00820481" w:rsidRDefault="005C1C69" w:rsidP="005C1C69">
      <w:pPr>
        <w:pStyle w:val="NCEAL2heading"/>
      </w:pPr>
      <w:r w:rsidRPr="00820481">
        <w:lastRenderedPageBreak/>
        <w:t>Additional information</w:t>
      </w:r>
    </w:p>
    <w:p w14:paraId="4483D9DA" w14:textId="77777777" w:rsidR="00DA52B6" w:rsidRPr="00820481" w:rsidRDefault="005C1C69" w:rsidP="005C1C69">
      <w:pPr>
        <w:pStyle w:val="NCEAbodytext"/>
      </w:pPr>
      <w:r w:rsidRPr="00820481">
        <w:t>Opportunities exist to connect students’ crafted writing to the assessment of other standards such as</w:t>
      </w:r>
      <w:r w:rsidR="00DA52B6" w:rsidRPr="00820481">
        <w:t>:</w:t>
      </w:r>
    </w:p>
    <w:p w14:paraId="11496414" w14:textId="77777777" w:rsidR="00DA52B6" w:rsidRPr="00820481" w:rsidRDefault="005C1C69" w:rsidP="002A7B3B">
      <w:pPr>
        <w:pStyle w:val="NCEAbullets"/>
        <w:numPr>
          <w:ilvl w:val="0"/>
          <w:numId w:val="5"/>
        </w:numPr>
        <w:rPr>
          <w:lang w:val="en-NZ"/>
        </w:rPr>
      </w:pPr>
      <w:r w:rsidRPr="00820481">
        <w:rPr>
          <w:lang w:val="en-NZ"/>
        </w:rPr>
        <w:t>Achievement Standard English</w:t>
      </w:r>
      <w:r w:rsidR="00DA52B6" w:rsidRPr="00820481">
        <w:rPr>
          <w:lang w:val="en-NZ"/>
        </w:rPr>
        <w:t xml:space="preserve"> </w:t>
      </w:r>
      <w:r w:rsidRPr="00820481">
        <w:rPr>
          <w:lang w:val="en-NZ"/>
        </w:rPr>
        <w:t>3.7</w:t>
      </w:r>
      <w:r w:rsidR="0067588F">
        <w:rPr>
          <w:lang w:val="en-NZ"/>
        </w:rPr>
        <w:t xml:space="preserve"> (91478)</w:t>
      </w:r>
      <w:r w:rsidRPr="00820481">
        <w:rPr>
          <w:lang w:val="en-NZ"/>
        </w:rPr>
        <w:t xml:space="preserve">: </w:t>
      </w:r>
      <w:r w:rsidR="0061749C" w:rsidRPr="0021521F">
        <w:rPr>
          <w:i/>
          <w:lang w:val="en-NZ"/>
        </w:rPr>
        <w:t>Respond critically to significant connections acro</w:t>
      </w:r>
      <w:r w:rsidR="009C2EF6" w:rsidRPr="0021521F">
        <w:rPr>
          <w:i/>
          <w:lang w:val="en-NZ"/>
        </w:rPr>
        <w:t>ss texts, supported by evidence</w:t>
      </w:r>
    </w:p>
    <w:p w14:paraId="47910B9D" w14:textId="77777777" w:rsidR="003B3CE1" w:rsidRPr="00820481" w:rsidRDefault="005C1C69" w:rsidP="002A7B3B">
      <w:pPr>
        <w:pStyle w:val="NCEAbullets"/>
        <w:numPr>
          <w:ilvl w:val="0"/>
          <w:numId w:val="5"/>
        </w:numPr>
        <w:rPr>
          <w:i/>
          <w:lang w:val="en-NZ"/>
        </w:rPr>
      </w:pPr>
      <w:r w:rsidRPr="00820481">
        <w:rPr>
          <w:lang w:val="en-NZ"/>
        </w:rPr>
        <w:t>Ac</w:t>
      </w:r>
      <w:r w:rsidR="009C2EF6" w:rsidRPr="00820481">
        <w:rPr>
          <w:lang w:val="en-NZ"/>
        </w:rPr>
        <w:t>hievement Standard English 3.8</w:t>
      </w:r>
      <w:r w:rsidR="0067588F">
        <w:rPr>
          <w:lang w:val="en-NZ"/>
        </w:rPr>
        <w:t xml:space="preserve"> (91479)</w:t>
      </w:r>
      <w:r w:rsidR="009C2EF6" w:rsidRPr="00820481">
        <w:rPr>
          <w:lang w:val="en-NZ"/>
        </w:rPr>
        <w:t>:</w:t>
      </w:r>
      <w:r w:rsidRPr="00820481">
        <w:rPr>
          <w:lang w:val="en-NZ"/>
        </w:rPr>
        <w:t xml:space="preserve"> </w:t>
      </w:r>
      <w:r w:rsidR="0061749C" w:rsidRPr="0021521F">
        <w:rPr>
          <w:i/>
          <w:lang w:val="en-NZ"/>
        </w:rPr>
        <w:t xml:space="preserve">Develop an informed understanding of literature and/or language using </w:t>
      </w:r>
      <w:r w:rsidR="009C2EF6" w:rsidRPr="0021521F">
        <w:rPr>
          <w:i/>
          <w:lang w:val="en-NZ"/>
        </w:rPr>
        <w:t>critical texts</w:t>
      </w:r>
      <w:r w:rsidR="009C2EF6" w:rsidRPr="00820481">
        <w:rPr>
          <w:lang w:val="en-NZ"/>
        </w:rPr>
        <w:t>.</w:t>
      </w:r>
      <w:r w:rsidR="0061749C" w:rsidRPr="00820481" w:rsidDel="0061749C">
        <w:rPr>
          <w:lang w:val="en-NZ"/>
        </w:rPr>
        <w:t xml:space="preserve"> </w:t>
      </w:r>
    </w:p>
    <w:p w14:paraId="565000F2" w14:textId="14BB31A1" w:rsidR="001E710D" w:rsidRPr="001E710D" w:rsidRDefault="005C1C69" w:rsidP="001E710D">
      <w:pPr>
        <w:pStyle w:val="NCEAbullets"/>
        <w:numPr>
          <w:ilvl w:val="0"/>
          <w:numId w:val="0"/>
        </w:numPr>
        <w:tabs>
          <w:tab w:val="clear" w:pos="397"/>
        </w:tabs>
        <w:rPr>
          <w:lang w:val="en-NZ"/>
        </w:rPr>
        <w:sectPr w:rsidR="001E710D" w:rsidRPr="001E710D" w:rsidSect="001E710D">
          <w:headerReference w:type="even" r:id="rId15"/>
          <w:headerReference w:type="default" r:id="rId16"/>
          <w:footerReference w:type="even" r:id="rId17"/>
          <w:footerReference w:type="default" r:id="rId18"/>
          <w:headerReference w:type="first" r:id="rId19"/>
          <w:footerReference w:type="first" r:id="rId20"/>
          <w:pgSz w:w="11907" w:h="16840" w:code="9"/>
          <w:pgMar w:top="1440" w:right="1797" w:bottom="1440" w:left="1797" w:header="720" w:footer="720" w:gutter="0"/>
          <w:cols w:space="720"/>
          <w:docGrid w:linePitch="326"/>
        </w:sectPr>
      </w:pPr>
      <w:r w:rsidRPr="00820481">
        <w:rPr>
          <w:lang w:val="en-NZ"/>
        </w:rPr>
        <w:t>Wherever such integration between different parts of the programme occurs, you must ensure that the work presented for each assessm</w:t>
      </w:r>
      <w:r w:rsidR="009C2EF6" w:rsidRPr="00820481">
        <w:rPr>
          <w:lang w:val="en-NZ"/>
        </w:rPr>
        <w:t>ent is developed sufficiently</w:t>
      </w:r>
      <w:r w:rsidRPr="00820481">
        <w:rPr>
          <w:lang w:val="en-NZ"/>
        </w:rPr>
        <w:t xml:space="preserve"> to meet the criteria for e</w:t>
      </w:r>
      <w:r w:rsidR="00731844">
        <w:rPr>
          <w:lang w:val="en-NZ"/>
        </w:rPr>
        <w:t>ach standard. In all such cases</w:t>
      </w:r>
      <w:r w:rsidRPr="00820481">
        <w:rPr>
          <w:lang w:val="en-NZ"/>
        </w:rPr>
        <w:t xml:space="preserve"> you should refer closely to each relevant standard</w:t>
      </w:r>
      <w:r w:rsidR="009C2EF6" w:rsidRPr="00820481">
        <w:rPr>
          <w:lang w:val="en-NZ"/>
        </w:rPr>
        <w:t>,</w:t>
      </w:r>
      <w:r w:rsidR="00731844">
        <w:rPr>
          <w:lang w:val="en-NZ"/>
        </w:rPr>
        <w:t xml:space="preserve"> including the explanatory notes and the conditions of a</w:t>
      </w:r>
      <w:r w:rsidRPr="00820481">
        <w:rPr>
          <w:lang w:val="en-NZ"/>
        </w:rPr>
        <w:t xml:space="preserve">ssessment </w:t>
      </w:r>
      <w:r w:rsidR="009C2EF6" w:rsidRPr="00820481">
        <w:rPr>
          <w:lang w:val="en-NZ"/>
        </w:rPr>
        <w:t>g</w:t>
      </w:r>
      <w:r w:rsidRPr="00820481">
        <w:rPr>
          <w:lang w:val="en-NZ"/>
        </w:rPr>
        <w:t>uidelines.</w:t>
      </w:r>
    </w:p>
    <w:p w14:paraId="1D07F0CD" w14:textId="77777777" w:rsidR="005C1C69" w:rsidRPr="006A6B32" w:rsidRDefault="006A6B32" w:rsidP="005C1C69">
      <w:pPr>
        <w:pStyle w:val="NCEAHeaderboxed"/>
        <w:pBdr>
          <w:top w:val="single" w:sz="8" w:space="1" w:color="auto"/>
          <w:left w:val="single" w:sz="8" w:space="4" w:color="auto"/>
          <w:bottom w:val="single" w:sz="8" w:space="1" w:color="auto"/>
          <w:right w:val="single" w:sz="8" w:space="4" w:color="auto"/>
        </w:pBdr>
        <w:spacing w:after="200"/>
        <w:rPr>
          <w:color w:val="auto"/>
        </w:rPr>
      </w:pPr>
      <w:r w:rsidRPr="006A6B32">
        <w:rPr>
          <w:color w:val="auto"/>
        </w:rPr>
        <w:lastRenderedPageBreak/>
        <w:t xml:space="preserve">Internal Assessment Resource </w:t>
      </w:r>
    </w:p>
    <w:p w14:paraId="54ADB7D2" w14:textId="77777777" w:rsidR="005C1C69" w:rsidRPr="00820481" w:rsidRDefault="00093FD0" w:rsidP="005C1C69">
      <w:pPr>
        <w:pStyle w:val="NCEAHeadInfoL2"/>
        <w:rPr>
          <w:b w:val="0"/>
        </w:rPr>
      </w:pPr>
      <w:r>
        <w:t>Achievement S</w:t>
      </w:r>
      <w:r w:rsidR="00A840E4">
        <w:t>tandard English 91475</w:t>
      </w:r>
      <w:r w:rsidR="005C1C69" w:rsidRPr="00820481">
        <w:t xml:space="preserve">: </w:t>
      </w:r>
      <w:r w:rsidR="005C1C69" w:rsidRPr="00820481">
        <w:rPr>
          <w:b w:val="0"/>
        </w:rPr>
        <w:t xml:space="preserve">Produce a selection of </w:t>
      </w:r>
      <w:r w:rsidR="0061749C" w:rsidRPr="00820481">
        <w:rPr>
          <w:b w:val="0"/>
        </w:rPr>
        <w:t>fluent</w:t>
      </w:r>
      <w:r w:rsidR="005C1C69" w:rsidRPr="00820481">
        <w:rPr>
          <w:b w:val="0"/>
        </w:rPr>
        <w:t xml:space="preserve"> and coherent writing</w:t>
      </w:r>
      <w:r w:rsidR="0061749C" w:rsidRPr="00820481">
        <w:rPr>
          <w:b w:val="0"/>
        </w:rPr>
        <w:t xml:space="preserve"> which develops,</w:t>
      </w:r>
      <w:r w:rsidR="00E6065C" w:rsidRPr="00820481">
        <w:rPr>
          <w:b w:val="0"/>
        </w:rPr>
        <w:t xml:space="preserve"> sustains, and structures ideas</w:t>
      </w:r>
    </w:p>
    <w:p w14:paraId="2771DAD7" w14:textId="77777777" w:rsidR="005C1C69" w:rsidRPr="00820481" w:rsidRDefault="005C1C69" w:rsidP="005C1C69">
      <w:pPr>
        <w:pStyle w:val="NCEAHeadInfoL2"/>
      </w:pPr>
      <w:r w:rsidRPr="00820481">
        <w:t xml:space="preserve">Resource reference: </w:t>
      </w:r>
      <w:r w:rsidRPr="00820481">
        <w:rPr>
          <w:b w:val="0"/>
        </w:rPr>
        <w:t>English 3.4A</w:t>
      </w:r>
    </w:p>
    <w:p w14:paraId="55E544FE" w14:textId="77777777" w:rsidR="005C1C69" w:rsidRPr="00820481" w:rsidRDefault="005C1C69" w:rsidP="005C1C69">
      <w:pPr>
        <w:pStyle w:val="NCEAHeadInfoL2"/>
        <w:rPr>
          <w:i/>
        </w:rPr>
      </w:pPr>
      <w:r w:rsidRPr="00820481">
        <w:t xml:space="preserve">Resource title: </w:t>
      </w:r>
      <w:r w:rsidR="00E403DA" w:rsidRPr="00820481">
        <w:rPr>
          <w:b w:val="0"/>
        </w:rPr>
        <w:t xml:space="preserve">It </w:t>
      </w:r>
      <w:r w:rsidR="006A6B32">
        <w:rPr>
          <w:b w:val="0"/>
        </w:rPr>
        <w:t>m</w:t>
      </w:r>
      <w:r w:rsidR="00E403DA" w:rsidRPr="00820481">
        <w:rPr>
          <w:b w:val="0"/>
        </w:rPr>
        <w:t xml:space="preserve">akes </w:t>
      </w:r>
      <w:r w:rsidR="006A6B32">
        <w:rPr>
          <w:b w:val="0"/>
        </w:rPr>
        <w:t>m</w:t>
      </w:r>
      <w:r w:rsidR="00E403DA" w:rsidRPr="00820481">
        <w:rPr>
          <w:b w:val="0"/>
        </w:rPr>
        <w:t xml:space="preserve">e </w:t>
      </w:r>
      <w:r w:rsidR="006A6B32">
        <w:rPr>
          <w:b w:val="0"/>
        </w:rPr>
        <w:t>t</w:t>
      </w:r>
      <w:r w:rsidR="00E403DA" w:rsidRPr="00820481">
        <w:rPr>
          <w:b w:val="0"/>
        </w:rPr>
        <w:t xml:space="preserve">hink </w:t>
      </w:r>
      <w:r w:rsidR="006A6B32">
        <w:rPr>
          <w:b w:val="0"/>
        </w:rPr>
        <w:t>a</w:t>
      </w:r>
      <w:r w:rsidR="00E403DA" w:rsidRPr="00820481">
        <w:rPr>
          <w:b w:val="0"/>
        </w:rPr>
        <w:t>bout</w:t>
      </w:r>
      <w:r w:rsidR="004627BA" w:rsidRPr="00820481">
        <w:rPr>
          <w:b w:val="0"/>
        </w:rPr>
        <w:t xml:space="preserve"> </w:t>
      </w:r>
      <w:r w:rsidR="00E403DA" w:rsidRPr="00820481">
        <w:rPr>
          <w:b w:val="0"/>
        </w:rPr>
        <w:t>…</w:t>
      </w:r>
    </w:p>
    <w:p w14:paraId="5794AAC6" w14:textId="77777777" w:rsidR="005C1C69" w:rsidRPr="00820481" w:rsidRDefault="005C1C69" w:rsidP="005C1C69">
      <w:pPr>
        <w:pStyle w:val="NCEAHeadInfoL2"/>
      </w:pPr>
      <w:r w:rsidRPr="00820481">
        <w:t xml:space="preserve">Credits: </w:t>
      </w:r>
      <w:r w:rsidRPr="00820481">
        <w:rPr>
          <w:b w:val="0"/>
        </w:rPr>
        <w:t>6</w:t>
      </w:r>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0A0" w:firstRow="1" w:lastRow="0" w:firstColumn="1" w:lastColumn="0" w:noHBand="0" w:noVBand="0"/>
      </w:tblPr>
      <w:tblGrid>
        <w:gridCol w:w="2768"/>
        <w:gridCol w:w="2768"/>
        <w:gridCol w:w="2767"/>
      </w:tblGrid>
      <w:tr w:rsidR="005C1C69" w:rsidRPr="00820481" w14:paraId="569AFC79" w14:textId="77777777" w:rsidTr="00711247">
        <w:trPr>
          <w:trHeight w:val="157"/>
        </w:trPr>
        <w:tc>
          <w:tcPr>
            <w:tcW w:w="1667" w:type="pct"/>
          </w:tcPr>
          <w:p w14:paraId="7D685A59" w14:textId="77777777" w:rsidR="005C1C69" w:rsidRPr="00820481" w:rsidRDefault="005C1C69" w:rsidP="005C1C69">
            <w:pPr>
              <w:pStyle w:val="NCEAtablehead"/>
              <w:rPr>
                <w:szCs w:val="20"/>
                <w:lang w:val="en-NZ"/>
              </w:rPr>
            </w:pPr>
            <w:r w:rsidRPr="00820481">
              <w:rPr>
                <w:szCs w:val="20"/>
                <w:lang w:val="en-NZ"/>
              </w:rPr>
              <w:t>Achievement</w:t>
            </w:r>
          </w:p>
        </w:tc>
        <w:tc>
          <w:tcPr>
            <w:tcW w:w="1667" w:type="pct"/>
          </w:tcPr>
          <w:p w14:paraId="275F022B" w14:textId="77777777" w:rsidR="005C1C69" w:rsidRPr="00820481" w:rsidRDefault="005C1C69" w:rsidP="005C1C69">
            <w:pPr>
              <w:pStyle w:val="NCEAtablehead"/>
              <w:rPr>
                <w:szCs w:val="20"/>
                <w:lang w:val="en-NZ"/>
              </w:rPr>
            </w:pPr>
            <w:r w:rsidRPr="00820481">
              <w:rPr>
                <w:szCs w:val="20"/>
                <w:lang w:val="en-NZ"/>
              </w:rPr>
              <w:t>Achievement with Merit</w:t>
            </w:r>
          </w:p>
        </w:tc>
        <w:tc>
          <w:tcPr>
            <w:tcW w:w="1667" w:type="pct"/>
          </w:tcPr>
          <w:p w14:paraId="02E2EC97" w14:textId="77777777" w:rsidR="005C1C69" w:rsidRPr="00820481" w:rsidRDefault="005C1C69" w:rsidP="005C1C69">
            <w:pPr>
              <w:pStyle w:val="NCEAtablehead"/>
              <w:rPr>
                <w:szCs w:val="20"/>
                <w:lang w:val="en-NZ"/>
              </w:rPr>
            </w:pPr>
            <w:r w:rsidRPr="00820481">
              <w:rPr>
                <w:szCs w:val="20"/>
                <w:lang w:val="en-NZ"/>
              </w:rPr>
              <w:t>Achievement with Excellence</w:t>
            </w:r>
          </w:p>
        </w:tc>
      </w:tr>
      <w:tr w:rsidR="005C1C69" w:rsidRPr="00820481" w14:paraId="4790E2BF" w14:textId="77777777" w:rsidTr="00711247">
        <w:trPr>
          <w:trHeight w:val="1277"/>
        </w:trPr>
        <w:tc>
          <w:tcPr>
            <w:tcW w:w="1667" w:type="pct"/>
            <w:tcBorders>
              <w:bottom w:val="single" w:sz="4" w:space="0" w:color="000000"/>
            </w:tcBorders>
          </w:tcPr>
          <w:p w14:paraId="12D4A0D4" w14:textId="77777777" w:rsidR="005C1C69" w:rsidRPr="00820481" w:rsidRDefault="00EB61F7" w:rsidP="00E6065C">
            <w:pPr>
              <w:pStyle w:val="NCEAtablebullet"/>
              <w:numPr>
                <w:ilvl w:val="0"/>
                <w:numId w:val="0"/>
              </w:numPr>
              <w:rPr>
                <w:rFonts w:cs="Arial"/>
                <w:lang w:val="en-NZ"/>
              </w:rPr>
            </w:pPr>
            <w:r w:rsidRPr="00820481">
              <w:rPr>
                <w:rFonts w:cs="Arial"/>
                <w:lang w:val="en-NZ"/>
              </w:rPr>
              <w:t>Produce a selection of fluent</w:t>
            </w:r>
            <w:r w:rsidR="005F499A" w:rsidRPr="00820481">
              <w:rPr>
                <w:rFonts w:cs="Arial"/>
                <w:lang w:val="en-NZ"/>
              </w:rPr>
              <w:t xml:space="preserve"> and coherent writing which d</w:t>
            </w:r>
            <w:r w:rsidR="005C1C69" w:rsidRPr="00820481">
              <w:rPr>
                <w:rFonts w:cs="Arial"/>
                <w:lang w:val="en-NZ"/>
              </w:rPr>
              <w:t>evelop</w:t>
            </w:r>
            <w:r w:rsidR="005F499A" w:rsidRPr="00820481">
              <w:rPr>
                <w:rFonts w:cs="Arial"/>
                <w:lang w:val="en-NZ"/>
              </w:rPr>
              <w:t>s</w:t>
            </w:r>
            <w:r w:rsidR="005C1C69" w:rsidRPr="00820481">
              <w:rPr>
                <w:rFonts w:cs="Arial"/>
                <w:lang w:val="en-NZ"/>
              </w:rPr>
              <w:t>, sustain</w:t>
            </w:r>
            <w:r w:rsidR="005F499A" w:rsidRPr="00820481">
              <w:rPr>
                <w:rFonts w:cs="Arial"/>
                <w:lang w:val="en-NZ"/>
              </w:rPr>
              <w:t>s,</w:t>
            </w:r>
            <w:r w:rsidR="005C1C69" w:rsidRPr="00820481">
              <w:rPr>
                <w:rFonts w:cs="Arial"/>
                <w:lang w:val="en-NZ"/>
              </w:rPr>
              <w:t xml:space="preserve"> and structure</w:t>
            </w:r>
            <w:r w:rsidR="005F499A" w:rsidRPr="00820481">
              <w:rPr>
                <w:rFonts w:cs="Arial"/>
                <w:lang w:val="en-NZ"/>
              </w:rPr>
              <w:t>s</w:t>
            </w:r>
            <w:r w:rsidR="005C1C69" w:rsidRPr="00820481">
              <w:rPr>
                <w:rFonts w:cs="Arial"/>
                <w:lang w:val="en-NZ"/>
              </w:rPr>
              <w:t xml:space="preserve"> ideas</w:t>
            </w:r>
            <w:r w:rsidR="005F499A" w:rsidRPr="00820481">
              <w:rPr>
                <w:rFonts w:cs="Arial"/>
                <w:lang w:val="en-NZ"/>
              </w:rPr>
              <w:t>.</w:t>
            </w:r>
          </w:p>
        </w:tc>
        <w:tc>
          <w:tcPr>
            <w:tcW w:w="1667" w:type="pct"/>
            <w:tcBorders>
              <w:bottom w:val="single" w:sz="4" w:space="0" w:color="000000"/>
            </w:tcBorders>
          </w:tcPr>
          <w:p w14:paraId="022A9A98" w14:textId="77777777" w:rsidR="005C1C69" w:rsidRPr="00820481" w:rsidRDefault="005F499A" w:rsidP="00E6065C">
            <w:pPr>
              <w:pStyle w:val="NCEAtablebullet"/>
              <w:numPr>
                <w:ilvl w:val="0"/>
                <w:numId w:val="0"/>
              </w:numPr>
              <w:ind w:hanging="27"/>
              <w:rPr>
                <w:rFonts w:cs="Arial"/>
                <w:lang w:val="en-NZ"/>
              </w:rPr>
            </w:pPr>
            <w:r w:rsidRPr="00820481">
              <w:rPr>
                <w:rFonts w:cs="Arial"/>
                <w:lang w:val="en-NZ"/>
              </w:rPr>
              <w:t>Produce a selection of fluent and coherent writing which develops, sustains, and structures ideas</w:t>
            </w:r>
            <w:r w:rsidR="003348E6" w:rsidRPr="00820481">
              <w:rPr>
                <w:rFonts w:cs="Arial"/>
                <w:lang w:val="en-NZ"/>
              </w:rPr>
              <w:t xml:space="preserve"> and is convincing</w:t>
            </w:r>
            <w:r w:rsidR="004001EA" w:rsidRPr="00820481">
              <w:rPr>
                <w:rFonts w:cs="Arial"/>
                <w:lang w:val="en-NZ"/>
              </w:rPr>
              <w:t>.</w:t>
            </w:r>
          </w:p>
        </w:tc>
        <w:tc>
          <w:tcPr>
            <w:tcW w:w="1667" w:type="pct"/>
            <w:tcBorders>
              <w:bottom w:val="single" w:sz="4" w:space="0" w:color="000000"/>
            </w:tcBorders>
          </w:tcPr>
          <w:p w14:paraId="377967D3" w14:textId="77777777" w:rsidR="005C1C69" w:rsidRPr="00820481" w:rsidRDefault="00EB61F7" w:rsidP="00062AE0">
            <w:pPr>
              <w:pStyle w:val="NCEAtablebullet"/>
              <w:numPr>
                <w:ilvl w:val="0"/>
                <w:numId w:val="0"/>
              </w:numPr>
              <w:rPr>
                <w:rFonts w:cs="Arial"/>
                <w:lang w:val="en-NZ"/>
              </w:rPr>
            </w:pPr>
            <w:r w:rsidRPr="00820481">
              <w:rPr>
                <w:rFonts w:cs="Arial"/>
                <w:lang w:val="en-NZ"/>
              </w:rPr>
              <w:t xml:space="preserve">Produce a selection of fluent </w:t>
            </w:r>
            <w:r w:rsidR="005F499A" w:rsidRPr="00820481">
              <w:rPr>
                <w:rFonts w:cs="Arial"/>
                <w:lang w:val="en-NZ"/>
              </w:rPr>
              <w:t>and coherent writing which develops, sustains, and structures ideas and commands attention.</w:t>
            </w:r>
          </w:p>
        </w:tc>
      </w:tr>
    </w:tbl>
    <w:p w14:paraId="1C5782BE" w14:textId="77777777" w:rsidR="005C1C69" w:rsidRPr="00820481" w:rsidRDefault="006235E4" w:rsidP="005C1C69">
      <w:pPr>
        <w:pStyle w:val="NCEAInstructionsbanner"/>
        <w:rPr>
          <w:sz w:val="32"/>
          <w:u w:val="single"/>
        </w:rPr>
      </w:pPr>
      <w:r>
        <w:t>Student instructions</w:t>
      </w:r>
    </w:p>
    <w:p w14:paraId="643F8631" w14:textId="77777777" w:rsidR="005C1C69" w:rsidRPr="00820481" w:rsidRDefault="005C1C69" w:rsidP="005C1C69">
      <w:pPr>
        <w:pStyle w:val="NCEAL2heading"/>
      </w:pPr>
      <w:r w:rsidRPr="00820481">
        <w:t xml:space="preserve">Introduction </w:t>
      </w:r>
    </w:p>
    <w:p w14:paraId="04300B96" w14:textId="77777777" w:rsidR="00166C91" w:rsidRDefault="005C1C69" w:rsidP="005C1C69">
      <w:pPr>
        <w:pStyle w:val="NCEAbodytext"/>
      </w:pPr>
      <w:r w:rsidRPr="1C70A4D5">
        <w:rPr>
          <w:lang w:val="en-AU"/>
        </w:rPr>
        <w:t xml:space="preserve">This activity requires you to create a </w:t>
      </w:r>
      <w:r w:rsidR="00895DA5" w:rsidRPr="1C70A4D5">
        <w:rPr>
          <w:lang w:val="en-AU"/>
        </w:rPr>
        <w:t xml:space="preserve">range of </w:t>
      </w:r>
      <w:r w:rsidR="002706CD" w:rsidRPr="1C70A4D5">
        <w:rPr>
          <w:lang w:val="en-AU"/>
        </w:rPr>
        <w:t xml:space="preserve">fluent and coherent </w:t>
      </w:r>
      <w:r w:rsidRPr="1C70A4D5">
        <w:rPr>
          <w:lang w:val="en-AU"/>
        </w:rPr>
        <w:t xml:space="preserve">writing based on a current topical issue, a current or historical event, or a theme from your literature studies. This will be done over </w:t>
      </w:r>
      <w:proofErr w:type="gramStart"/>
      <w:r w:rsidRPr="1C70A4D5">
        <w:rPr>
          <w:lang w:val="en-AU"/>
        </w:rPr>
        <w:t>a period of time</w:t>
      </w:r>
      <w:proofErr w:type="gramEnd"/>
      <w:r w:rsidRPr="1C70A4D5">
        <w:rPr>
          <w:lang w:val="en-AU"/>
        </w:rPr>
        <w:t xml:space="preserve"> during the school year. </w:t>
      </w:r>
    </w:p>
    <w:p w14:paraId="740BF777" w14:textId="44B0C82A" w:rsidR="009D0196" w:rsidRPr="00820481" w:rsidRDefault="00166C91" w:rsidP="005C1C69">
      <w:pPr>
        <w:pStyle w:val="NCEAbodytext"/>
      </w:pPr>
      <w:r w:rsidRPr="009D7E94">
        <w:t>You must write everything yourself. Do</w:t>
      </w:r>
      <w:r w:rsidR="006D7944">
        <w:t xml:space="preserve"> not </w:t>
      </w:r>
      <w:r w:rsidRPr="009D7E94">
        <w:t>use AI tools or anything that creates content for you. Do</w:t>
      </w:r>
      <w:r w:rsidR="006D7944">
        <w:t xml:space="preserve"> not</w:t>
      </w:r>
      <w:r w:rsidRPr="009D7E94">
        <w:t xml:space="preserve"> copy someone else’s work unless you clearly say where it came from.</w:t>
      </w:r>
    </w:p>
    <w:p w14:paraId="0A217F21" w14:textId="77777777" w:rsidR="005C1C69" w:rsidRPr="00820481" w:rsidRDefault="001D6905" w:rsidP="005C1C69">
      <w:pPr>
        <w:pStyle w:val="NCEAbodytext"/>
      </w:pPr>
      <w:r w:rsidRPr="00820481">
        <w:t>At least two pieces of y</w:t>
      </w:r>
      <w:r w:rsidR="005C1C69" w:rsidRPr="00820481">
        <w:t>our writing will be assessed</w:t>
      </w:r>
      <w:r w:rsidR="007B5B73" w:rsidRPr="00820481">
        <w:t xml:space="preserve">. The assessment will be based </w:t>
      </w:r>
      <w:r w:rsidR="005C1C69" w:rsidRPr="00820481">
        <w:t>on how effectively your ideas are developed</w:t>
      </w:r>
      <w:r w:rsidR="00755222">
        <w:t>,</w:t>
      </w:r>
      <w:r w:rsidR="005C1C69" w:rsidRPr="00820481">
        <w:t xml:space="preserve"> </w:t>
      </w:r>
      <w:r w:rsidR="005F499A" w:rsidRPr="00820481">
        <w:t>sustained</w:t>
      </w:r>
      <w:r w:rsidR="00755222">
        <w:t>,</w:t>
      </w:r>
      <w:r w:rsidR="006235E4">
        <w:t xml:space="preserve"> and structured</w:t>
      </w:r>
      <w:r w:rsidR="005C1C69" w:rsidRPr="00820481">
        <w:t xml:space="preserve"> and how language features are used to create </w:t>
      </w:r>
      <w:r w:rsidR="005F499A" w:rsidRPr="00820481">
        <w:t>fluent and coherent writing.</w:t>
      </w:r>
    </w:p>
    <w:p w14:paraId="4216C1DF" w14:textId="77777777" w:rsidR="005C1C69" w:rsidRPr="00820481" w:rsidRDefault="006A6B32" w:rsidP="006A6B32">
      <w:pPr>
        <w:pStyle w:val="NCEAAnnotations"/>
        <w:ind w:left="720"/>
        <w:rPr>
          <w:rFonts w:cs="Arial"/>
        </w:rPr>
      </w:pPr>
      <w:r>
        <w:rPr>
          <w:rFonts w:cs="Arial"/>
        </w:rPr>
        <w:t>Teacher n</w:t>
      </w:r>
      <w:r w:rsidR="00711247" w:rsidRPr="00820481">
        <w:rPr>
          <w:rFonts w:cs="Arial"/>
        </w:rPr>
        <w:t xml:space="preserve">ote: </w:t>
      </w:r>
      <w:r w:rsidR="005C1C69" w:rsidRPr="00820481">
        <w:rPr>
          <w:rFonts w:cs="Arial"/>
        </w:rPr>
        <w:t>Specify a completion date for submissions.</w:t>
      </w:r>
    </w:p>
    <w:p w14:paraId="7E185A48" w14:textId="77777777" w:rsidR="004A56CB" w:rsidRPr="00820481" w:rsidRDefault="005C1C69" w:rsidP="005C1C69">
      <w:pPr>
        <w:pStyle w:val="NCEAL2heading"/>
        <w:rPr>
          <w:bCs/>
        </w:rPr>
      </w:pPr>
      <w:r w:rsidRPr="00820481">
        <w:rPr>
          <w:bCs/>
        </w:rPr>
        <w:t>Task</w:t>
      </w:r>
    </w:p>
    <w:p w14:paraId="074C66EF" w14:textId="77777777" w:rsidR="00FE2D74" w:rsidRPr="00820481" w:rsidRDefault="00FE2D74" w:rsidP="00FE2D74">
      <w:pPr>
        <w:pStyle w:val="NCEAL3heading"/>
      </w:pPr>
      <w:r w:rsidRPr="00820481">
        <w:t>Source your ideas</w:t>
      </w:r>
    </w:p>
    <w:p w14:paraId="19158C29" w14:textId="77777777" w:rsidR="005C1C69" w:rsidRPr="00820481" w:rsidRDefault="005C1C69" w:rsidP="005C1C69">
      <w:pPr>
        <w:pStyle w:val="NCEAbodytext"/>
      </w:pPr>
      <w:r w:rsidRPr="00820481">
        <w:t xml:space="preserve">Early in the year, choose a topical issue, a current or historical event, or a theme from your literature studies </w:t>
      </w:r>
      <w:r w:rsidR="002A7B3B" w:rsidRPr="00820481">
        <w:t>that you will write about</w:t>
      </w:r>
      <w:r w:rsidRPr="00820481">
        <w:t xml:space="preserve"> throughout the year. Explore the issue, event, or theme through reading and research and use this as inspiration for your writing. </w:t>
      </w:r>
    </w:p>
    <w:p w14:paraId="6AAEB03F" w14:textId="72A1CDA2" w:rsidR="004F2BCE" w:rsidRPr="00820481" w:rsidRDefault="006D7944" w:rsidP="004F2BCE">
      <w:pPr>
        <w:pStyle w:val="NCEAbodytext"/>
      </w:pPr>
      <w:r>
        <w:t>Y</w:t>
      </w:r>
      <w:r w:rsidR="005C1C69" w:rsidRPr="00820481">
        <w:t xml:space="preserve">ou may choose to write on </w:t>
      </w:r>
      <w:r w:rsidR="00E05017" w:rsidRPr="00820481">
        <w:t>a</w:t>
      </w:r>
      <w:r w:rsidR="005C1C69" w:rsidRPr="00820481">
        <w:t xml:space="preserve"> different issue, event</w:t>
      </w:r>
      <w:r w:rsidR="00E05017" w:rsidRPr="00820481">
        <w:t>,</w:t>
      </w:r>
      <w:r w:rsidR="005C1C69" w:rsidRPr="00820481">
        <w:t xml:space="preserve"> or theme for each piece of writing</w:t>
      </w:r>
      <w:r w:rsidR="00E05017" w:rsidRPr="00820481">
        <w:t xml:space="preserve"> or use the same</w:t>
      </w:r>
      <w:r w:rsidR="002A7B3B" w:rsidRPr="00820481">
        <w:t xml:space="preserve"> one for each piece.</w:t>
      </w:r>
    </w:p>
    <w:p w14:paraId="4AAC594C" w14:textId="77777777" w:rsidR="004F2BCE" w:rsidRPr="00820481" w:rsidRDefault="004F2BCE" w:rsidP="004F2BCE">
      <w:pPr>
        <w:pStyle w:val="NCEAbodytext"/>
      </w:pPr>
      <w:r w:rsidRPr="00820481">
        <w:t xml:space="preserve">See Resource A for things to consider when choosing sources for your ideas. Ensure you choose </w:t>
      </w:r>
      <w:r w:rsidR="00A119F3">
        <w:t>a source(</w:t>
      </w:r>
      <w:r w:rsidR="006535DC" w:rsidRPr="00820481">
        <w:t>s</w:t>
      </w:r>
      <w:r w:rsidR="00A119F3">
        <w:t>)</w:t>
      </w:r>
      <w:r w:rsidRPr="00820481">
        <w:t xml:space="preserve"> that </w:t>
      </w:r>
      <w:r w:rsidR="002706CD" w:rsidRPr="00820481">
        <w:t xml:space="preserve">will </w:t>
      </w:r>
      <w:r w:rsidRPr="00820481">
        <w:t>enable you to develop your ideas in detail.</w:t>
      </w:r>
    </w:p>
    <w:p w14:paraId="50EA8E7A" w14:textId="77777777" w:rsidR="004F2BCE" w:rsidRPr="00820481" w:rsidRDefault="004F2BCE" w:rsidP="004F2BCE">
      <w:pPr>
        <w:pStyle w:val="NCEAL3heading"/>
      </w:pPr>
      <w:r w:rsidRPr="00820481">
        <w:lastRenderedPageBreak/>
        <w:t>Choose the text types</w:t>
      </w:r>
    </w:p>
    <w:p w14:paraId="5168BE4D" w14:textId="77777777" w:rsidR="004F2BCE" w:rsidRPr="00820481" w:rsidRDefault="004F2BCE" w:rsidP="004F2BCE">
      <w:pPr>
        <w:pStyle w:val="NCEAbodytext"/>
      </w:pPr>
      <w:r w:rsidRPr="00820481">
        <w:t xml:space="preserve">The texts you write can be of any type, for example, </w:t>
      </w:r>
      <w:r w:rsidR="00EE65A5">
        <w:t xml:space="preserve">monologue, </w:t>
      </w:r>
      <w:r w:rsidRPr="00820481">
        <w:t>poetry, narrative, personal accounts, scripts, reports, essays, columns, editorials, or articles.</w:t>
      </w:r>
    </w:p>
    <w:p w14:paraId="3A5983F6" w14:textId="77777777" w:rsidR="004F2BCE" w:rsidRPr="00820481" w:rsidRDefault="004F2BCE" w:rsidP="004F2BCE">
      <w:pPr>
        <w:pStyle w:val="NCEAbodytext"/>
      </w:pPr>
      <w:r w:rsidRPr="00820481">
        <w:t>Consider using a range of styl</w:t>
      </w:r>
      <w:r w:rsidR="002705D2">
        <w:t>es.</w:t>
      </w:r>
    </w:p>
    <w:p w14:paraId="1728551A" w14:textId="77777777" w:rsidR="004F2BCE" w:rsidRPr="00820481" w:rsidRDefault="004F2BCE" w:rsidP="004F2BCE">
      <w:pPr>
        <w:pStyle w:val="NCEAbodytext"/>
      </w:pPr>
      <w:r w:rsidRPr="00820481">
        <w:t>See Resource B for examples of text ideas and styles.</w:t>
      </w:r>
    </w:p>
    <w:p w14:paraId="01558D08" w14:textId="77777777" w:rsidR="004F2BCE" w:rsidRPr="00820481" w:rsidRDefault="004F2BCE" w:rsidP="004F2BCE">
      <w:pPr>
        <w:pStyle w:val="NCEAL3heading"/>
      </w:pPr>
      <w:r w:rsidRPr="00820481">
        <w:t>Choose your audience and write a statement of intent</w:t>
      </w:r>
      <w:r w:rsidR="003B3CE1" w:rsidRPr="00820481">
        <w:t xml:space="preserve"> </w:t>
      </w:r>
    </w:p>
    <w:p w14:paraId="4A10236E" w14:textId="77777777" w:rsidR="004F2BCE" w:rsidRPr="00820481" w:rsidRDefault="004F2BCE" w:rsidP="004F2BCE">
      <w:pPr>
        <w:pStyle w:val="NCEAbodytext"/>
      </w:pPr>
      <w:r w:rsidRPr="00820481">
        <w:t>Discuss the intended audience with your teacher. Consider the followin</w:t>
      </w:r>
      <w:r w:rsidR="00731844">
        <w:t>g points during this discussion:</w:t>
      </w:r>
    </w:p>
    <w:p w14:paraId="682BFD4A" w14:textId="77777777" w:rsidR="004F2BCE" w:rsidRPr="00820481" w:rsidRDefault="004F2BCE" w:rsidP="00062AE0">
      <w:pPr>
        <w:pStyle w:val="NCEAbullets"/>
        <w:numPr>
          <w:ilvl w:val="0"/>
          <w:numId w:val="7"/>
        </w:numPr>
        <w:suppressAutoHyphens/>
        <w:autoSpaceDN/>
        <w:adjustRightInd/>
        <w:ind w:left="397" w:hanging="397"/>
        <w:rPr>
          <w:lang w:val="en-NZ"/>
        </w:rPr>
      </w:pPr>
      <w:r w:rsidRPr="00820481">
        <w:rPr>
          <w:lang w:val="en-NZ"/>
        </w:rPr>
        <w:t>How much do</w:t>
      </w:r>
      <w:r w:rsidR="006535DC" w:rsidRPr="00820481">
        <w:rPr>
          <w:lang w:val="en-NZ"/>
        </w:rPr>
        <w:t>es</w:t>
      </w:r>
      <w:r w:rsidRPr="00820481">
        <w:rPr>
          <w:lang w:val="en-NZ"/>
        </w:rPr>
        <w:t xml:space="preserve"> your audience already know about your source ideas or the area/genre that you are deriving your source ideas from?</w:t>
      </w:r>
    </w:p>
    <w:p w14:paraId="7AA0EC60" w14:textId="77777777" w:rsidR="004F2BCE" w:rsidRPr="00820481" w:rsidRDefault="004F2BCE" w:rsidP="00062AE0">
      <w:pPr>
        <w:pStyle w:val="NCEAbullets"/>
        <w:numPr>
          <w:ilvl w:val="0"/>
          <w:numId w:val="7"/>
        </w:numPr>
        <w:suppressAutoHyphens/>
        <w:autoSpaceDN/>
        <w:adjustRightInd/>
        <w:ind w:left="397" w:hanging="397"/>
        <w:rPr>
          <w:lang w:val="en-NZ"/>
        </w:rPr>
      </w:pPr>
      <w:r w:rsidRPr="00820481">
        <w:rPr>
          <w:lang w:val="en-NZ"/>
        </w:rPr>
        <w:t>How much explanation will you need to provide around key terms and jargon?</w:t>
      </w:r>
    </w:p>
    <w:p w14:paraId="0A991FAE" w14:textId="77777777" w:rsidR="004F2BCE" w:rsidRPr="00820481" w:rsidRDefault="004F2BCE" w:rsidP="00062AE0">
      <w:pPr>
        <w:pStyle w:val="NCEAbullets"/>
        <w:numPr>
          <w:ilvl w:val="0"/>
          <w:numId w:val="7"/>
        </w:numPr>
        <w:suppressAutoHyphens/>
        <w:autoSpaceDN/>
        <w:adjustRightInd/>
        <w:ind w:left="397" w:hanging="397"/>
        <w:rPr>
          <w:lang w:val="en-NZ"/>
        </w:rPr>
      </w:pPr>
      <w:r w:rsidRPr="00820481">
        <w:rPr>
          <w:lang w:val="en-NZ"/>
        </w:rPr>
        <w:t>What kinds of language techniques and effects are likely to command the attention of your audience?</w:t>
      </w:r>
    </w:p>
    <w:p w14:paraId="2F6112FB" w14:textId="77777777" w:rsidR="004F2BCE" w:rsidRPr="00820481" w:rsidRDefault="004F2BCE" w:rsidP="004F2BCE">
      <w:pPr>
        <w:pStyle w:val="NCEAbodytext"/>
      </w:pPr>
      <w:r w:rsidRPr="1C70A4D5">
        <w:rPr>
          <w:lang w:val="en-AU"/>
        </w:rPr>
        <w:t xml:space="preserve">Write a statement of intent that clearly identifies </w:t>
      </w:r>
      <w:r w:rsidR="00AF55C8" w:rsidRPr="1C70A4D5">
        <w:rPr>
          <w:lang w:val="en-AU"/>
        </w:rPr>
        <w:t xml:space="preserve">the </w:t>
      </w:r>
      <w:r w:rsidRPr="1C70A4D5">
        <w:rPr>
          <w:lang w:val="en-AU"/>
        </w:rPr>
        <w:t>ideas you are going to communicate and how you intend to engage the audience.</w:t>
      </w:r>
      <w:r w:rsidR="000653E6" w:rsidRPr="1C70A4D5">
        <w:rPr>
          <w:lang w:val="en-AU"/>
        </w:rPr>
        <w:t xml:space="preserve"> </w:t>
      </w:r>
    </w:p>
    <w:p w14:paraId="3A21E693" w14:textId="77777777" w:rsidR="005C1C69" w:rsidRPr="00820481" w:rsidRDefault="004F2BCE" w:rsidP="00062AE0">
      <w:pPr>
        <w:pStyle w:val="NCEAbodytext"/>
      </w:pPr>
      <w:r w:rsidRPr="00820481">
        <w:t>See Resource B for examples of text ideas, styles, and statements of intent.</w:t>
      </w:r>
    </w:p>
    <w:p w14:paraId="41976281" w14:textId="77777777" w:rsidR="005C1C69" w:rsidRPr="00820481" w:rsidRDefault="006A6B32" w:rsidP="006A6B32">
      <w:pPr>
        <w:pStyle w:val="NCEAAnnotations"/>
        <w:ind w:left="360"/>
        <w:rPr>
          <w:rFonts w:cs="Arial"/>
        </w:rPr>
      </w:pPr>
      <w:r>
        <w:rPr>
          <w:rFonts w:cs="Arial"/>
        </w:rPr>
        <w:t>Teacher n</w:t>
      </w:r>
      <w:r w:rsidR="00711247" w:rsidRPr="00820481">
        <w:rPr>
          <w:rFonts w:cs="Arial"/>
        </w:rPr>
        <w:t xml:space="preserve">ote: </w:t>
      </w:r>
      <w:r w:rsidR="007B5B73" w:rsidRPr="00820481">
        <w:rPr>
          <w:rFonts w:cs="Arial"/>
        </w:rPr>
        <w:t>S</w:t>
      </w:r>
      <w:r w:rsidR="005C1C69" w:rsidRPr="00820481">
        <w:rPr>
          <w:rFonts w:cs="Arial"/>
        </w:rPr>
        <w:t>pecify the conditions of this activity to suit your programme.</w:t>
      </w:r>
    </w:p>
    <w:p w14:paraId="67AAC52E" w14:textId="77777777" w:rsidR="00EC2E1D" w:rsidRPr="00820481" w:rsidRDefault="00EC2E1D" w:rsidP="00EC2E1D">
      <w:pPr>
        <w:pStyle w:val="NCEAL3heading"/>
      </w:pPr>
      <w:r w:rsidRPr="00820481">
        <w:t>Produce your writing</w:t>
      </w:r>
    </w:p>
    <w:p w14:paraId="1D5B5925" w14:textId="77777777" w:rsidR="004F2BCE" w:rsidRPr="00820481" w:rsidRDefault="00EC2E1D" w:rsidP="004F2BCE">
      <w:pPr>
        <w:pStyle w:val="NCEAbodytext"/>
        <w:rPr>
          <w:bCs/>
          <w:sz w:val="28"/>
        </w:rPr>
      </w:pPr>
      <w:r w:rsidRPr="00820481">
        <w:t>Produce your writing throughout the year. Your teacher will give you feedback during this process. As you progress, compare your texts to your original statement of intent and, if necessary, make changes. You may decide to refine your statement of intent.</w:t>
      </w:r>
    </w:p>
    <w:p w14:paraId="54779557" w14:textId="77777777" w:rsidR="004F2BCE" w:rsidRPr="00820481" w:rsidRDefault="00731844" w:rsidP="004F2BCE">
      <w:pPr>
        <w:pStyle w:val="NCEAbodytext"/>
      </w:pPr>
      <w:r w:rsidRPr="1C70A4D5">
        <w:rPr>
          <w:lang w:val="en-AU"/>
        </w:rPr>
        <w:t>From your collected writings</w:t>
      </w:r>
      <w:r w:rsidR="004F2BCE" w:rsidRPr="1C70A4D5">
        <w:rPr>
          <w:lang w:val="en-AU"/>
        </w:rPr>
        <w:t xml:space="preserve"> choose at least two pieces to craft (rework, reshape) and submit for assessment. Make sure that each piece of writing you submit: </w:t>
      </w:r>
    </w:p>
    <w:p w14:paraId="0AA90D97" w14:textId="77777777" w:rsidR="004F2BCE" w:rsidRPr="00820481" w:rsidRDefault="004F2BCE" w:rsidP="004F2BCE">
      <w:pPr>
        <w:pStyle w:val="NCEAbullets"/>
        <w:rPr>
          <w:lang w:val="en-NZ"/>
        </w:rPr>
      </w:pPr>
      <w:r w:rsidRPr="00820481">
        <w:rPr>
          <w:lang w:val="en-NZ"/>
        </w:rPr>
        <w:t>develops, sustains, and structures your ideas coherently</w:t>
      </w:r>
    </w:p>
    <w:p w14:paraId="127B0B50" w14:textId="77777777" w:rsidR="00AF55C8" w:rsidRPr="00820481" w:rsidRDefault="00AF55C8" w:rsidP="00062AE0">
      <w:pPr>
        <w:pStyle w:val="NCEAbullets"/>
        <w:rPr>
          <w:szCs w:val="22"/>
          <w:lang w:val="en-NZ"/>
        </w:rPr>
      </w:pPr>
      <w:r w:rsidRPr="00820481">
        <w:rPr>
          <w:szCs w:val="22"/>
          <w:lang w:val="en-NZ"/>
        </w:rPr>
        <w:t>demonstrates an understanding of the targeted audience and text purpose</w:t>
      </w:r>
    </w:p>
    <w:p w14:paraId="156DAB0C" w14:textId="77777777" w:rsidR="00EE65A5" w:rsidRPr="00EE65A5" w:rsidRDefault="00EE65A5" w:rsidP="00755222">
      <w:pPr>
        <w:pStyle w:val="NCEAbullets"/>
        <w:ind w:left="397" w:hanging="397"/>
        <w:rPr>
          <w:szCs w:val="22"/>
          <w:lang w:val="en-NZ"/>
        </w:rPr>
      </w:pPr>
      <w:r>
        <w:rPr>
          <w:lang w:val="en-NZ"/>
        </w:rPr>
        <w:t xml:space="preserve">includes </w:t>
      </w:r>
      <w:r w:rsidR="00AF55C8" w:rsidRPr="00820481">
        <w:rPr>
          <w:lang w:val="en-NZ"/>
        </w:rPr>
        <w:t>controlled, fluent writing by selecting and integrating ideas, language features</w:t>
      </w:r>
      <w:r w:rsidR="006535DC" w:rsidRPr="00820481">
        <w:rPr>
          <w:lang w:val="en-NZ"/>
        </w:rPr>
        <w:t>,</w:t>
      </w:r>
      <w:r w:rsidR="00AF55C8" w:rsidRPr="00820481">
        <w:rPr>
          <w:lang w:val="en-NZ"/>
        </w:rPr>
        <w:t xml:space="preserve"> and structure appropriate to your purpose and targeted audience</w:t>
      </w:r>
    </w:p>
    <w:p w14:paraId="2B479A91" w14:textId="77777777" w:rsidR="005C1C69" w:rsidRPr="00820481" w:rsidRDefault="00EE65A5" w:rsidP="00755222">
      <w:pPr>
        <w:pStyle w:val="NCEAbullets"/>
        <w:ind w:left="397" w:hanging="397"/>
        <w:rPr>
          <w:szCs w:val="22"/>
          <w:lang w:val="en-NZ"/>
        </w:rPr>
      </w:pPr>
      <w:r>
        <w:rPr>
          <w:lang w:val="en-NZ"/>
        </w:rPr>
        <w:t>shows accurate use of wri</w:t>
      </w:r>
      <w:r w:rsidR="00103304">
        <w:rPr>
          <w:lang w:val="en-NZ"/>
        </w:rPr>
        <w:t>tten text conventions</w:t>
      </w:r>
      <w:r w:rsidR="006535DC" w:rsidRPr="00820481">
        <w:rPr>
          <w:lang w:val="en-NZ"/>
        </w:rPr>
        <w:t>.</w:t>
      </w:r>
    </w:p>
    <w:p w14:paraId="750170C8" w14:textId="77777777" w:rsidR="009F3E96" w:rsidRDefault="009F3E96" w:rsidP="005C1C69">
      <w:pPr>
        <w:pStyle w:val="NCEAbodytext"/>
        <w:rPr>
          <w:szCs w:val="22"/>
          <w:lang w:val="en-GB"/>
        </w:rPr>
      </w:pPr>
      <w:r w:rsidRPr="00892521">
        <w:rPr>
          <w:szCs w:val="22"/>
          <w:lang w:val="en-GB"/>
        </w:rPr>
        <w:t>You will be assessed on the quality of your structured ideas and writing</w:t>
      </w:r>
      <w:r>
        <w:rPr>
          <w:szCs w:val="22"/>
          <w:lang w:val="en-GB"/>
        </w:rPr>
        <w:t xml:space="preserve"> and the extent to which you show discerning and sophisticated understanding of purpose and audience</w:t>
      </w:r>
      <w:r w:rsidRPr="00892521">
        <w:rPr>
          <w:szCs w:val="22"/>
          <w:lang w:val="en-GB"/>
        </w:rPr>
        <w:t>.</w:t>
      </w:r>
    </w:p>
    <w:p w14:paraId="5350AD21" w14:textId="77777777" w:rsidR="006660B8" w:rsidRPr="00820481" w:rsidRDefault="009B366E" w:rsidP="005C1C69">
      <w:pPr>
        <w:pStyle w:val="NCEAbodytext"/>
      </w:pPr>
      <w:r w:rsidRPr="1C70A4D5">
        <w:rPr>
          <w:lang w:val="en-AU"/>
        </w:rPr>
        <w:t xml:space="preserve">You need to select at least two pieces to rework and present for assessment. Length is not the primary consideration. </w:t>
      </w:r>
      <w:r w:rsidR="00DD4C21" w:rsidRPr="1C70A4D5">
        <w:rPr>
          <w:lang w:val="en-AU"/>
        </w:rPr>
        <w:t>However, it is unlikely that pieces shorter than 650 words will give you the opportunity to demonstrate your skills in crafting fluent and coherent writing.</w:t>
      </w:r>
    </w:p>
    <w:p w14:paraId="590EAA39" w14:textId="77777777" w:rsidR="006660B8" w:rsidRPr="00820481" w:rsidRDefault="00436B6F" w:rsidP="00062AE0">
      <w:pPr>
        <w:pStyle w:val="NCEAHeadInfoL2"/>
      </w:pPr>
      <w:r w:rsidRPr="00820481">
        <w:br w:type="page"/>
      </w:r>
      <w:r w:rsidR="006660B8" w:rsidRPr="00820481">
        <w:lastRenderedPageBreak/>
        <w:t>Resource A: Sources for ideas</w:t>
      </w:r>
    </w:p>
    <w:p w14:paraId="22A52161" w14:textId="77777777" w:rsidR="006660B8" w:rsidRPr="00820481" w:rsidRDefault="006660B8" w:rsidP="006660B8">
      <w:pPr>
        <w:pStyle w:val="NCEAL3heading"/>
        <w:rPr>
          <w:b w:val="0"/>
          <w:i w:val="0"/>
          <w:sz w:val="22"/>
          <w:szCs w:val="22"/>
        </w:rPr>
      </w:pPr>
      <w:r w:rsidRPr="00820481">
        <w:rPr>
          <w:b w:val="0"/>
          <w:i w:val="0"/>
          <w:sz w:val="22"/>
          <w:szCs w:val="22"/>
        </w:rPr>
        <w:t xml:space="preserve">Choose a current topical issue, a current or historical event, or a theme </w:t>
      </w:r>
      <w:r w:rsidR="006535DC" w:rsidRPr="00820481">
        <w:rPr>
          <w:b w:val="0"/>
          <w:i w:val="0"/>
          <w:sz w:val="22"/>
          <w:szCs w:val="22"/>
        </w:rPr>
        <w:t>from</w:t>
      </w:r>
      <w:r w:rsidRPr="00820481">
        <w:rPr>
          <w:b w:val="0"/>
          <w:i w:val="0"/>
          <w:sz w:val="22"/>
          <w:szCs w:val="22"/>
        </w:rPr>
        <w:t xml:space="preserve"> </w:t>
      </w:r>
      <w:r w:rsidR="006535DC" w:rsidRPr="00820481">
        <w:rPr>
          <w:b w:val="0"/>
          <w:i w:val="0"/>
          <w:sz w:val="22"/>
          <w:szCs w:val="22"/>
        </w:rPr>
        <w:t>your literature studies</w:t>
      </w:r>
      <w:r w:rsidR="00073EDD" w:rsidRPr="00820481">
        <w:rPr>
          <w:b w:val="0"/>
          <w:i w:val="0"/>
          <w:sz w:val="22"/>
          <w:szCs w:val="22"/>
        </w:rPr>
        <w:t xml:space="preserve"> that you are interested in exploring. Think about a place, time, issue</w:t>
      </w:r>
      <w:r w:rsidR="006535DC" w:rsidRPr="00820481">
        <w:rPr>
          <w:b w:val="0"/>
          <w:i w:val="0"/>
          <w:sz w:val="22"/>
          <w:szCs w:val="22"/>
        </w:rPr>
        <w:t>,</w:t>
      </w:r>
      <w:r w:rsidR="00073EDD" w:rsidRPr="00820481">
        <w:rPr>
          <w:b w:val="0"/>
          <w:i w:val="0"/>
          <w:sz w:val="22"/>
          <w:szCs w:val="22"/>
        </w:rPr>
        <w:t xml:space="preserve"> or idea that interests you. You may choose different sources for each piece of writing.</w:t>
      </w:r>
    </w:p>
    <w:p w14:paraId="33FE4375" w14:textId="77777777" w:rsidR="00073EDD" w:rsidRPr="00820481" w:rsidRDefault="00073EDD" w:rsidP="006660B8">
      <w:pPr>
        <w:pStyle w:val="NCEAL3heading"/>
        <w:rPr>
          <w:b w:val="0"/>
          <w:i w:val="0"/>
          <w:sz w:val="22"/>
          <w:szCs w:val="22"/>
        </w:rPr>
      </w:pPr>
      <w:r w:rsidRPr="00820481">
        <w:rPr>
          <w:b w:val="0"/>
          <w:i w:val="0"/>
          <w:sz w:val="22"/>
          <w:szCs w:val="22"/>
        </w:rPr>
        <w:t>Use the quest</w:t>
      </w:r>
      <w:r w:rsidR="00731844">
        <w:rPr>
          <w:b w:val="0"/>
          <w:i w:val="0"/>
          <w:sz w:val="22"/>
          <w:szCs w:val="22"/>
        </w:rPr>
        <w:t>ions below to guide your choice:</w:t>
      </w:r>
    </w:p>
    <w:p w14:paraId="3C6EA257" w14:textId="77777777" w:rsidR="00073EDD" w:rsidRPr="00820481" w:rsidRDefault="00073EDD" w:rsidP="00062AE0">
      <w:pPr>
        <w:pStyle w:val="NCEAbullets"/>
        <w:numPr>
          <w:ilvl w:val="0"/>
          <w:numId w:val="7"/>
        </w:numPr>
        <w:suppressAutoHyphens/>
        <w:autoSpaceDN/>
        <w:adjustRightInd/>
        <w:ind w:left="397" w:hanging="397"/>
        <w:rPr>
          <w:lang w:val="en-NZ"/>
        </w:rPr>
      </w:pPr>
      <w:r w:rsidRPr="00820481">
        <w:rPr>
          <w:lang w:val="en-NZ"/>
        </w:rPr>
        <w:t>Are there any current issues that you feel strongly about?</w:t>
      </w:r>
    </w:p>
    <w:p w14:paraId="7B56BE57" w14:textId="77777777" w:rsidR="006660B8" w:rsidRPr="00820481" w:rsidRDefault="00073EDD" w:rsidP="00062AE0">
      <w:pPr>
        <w:pStyle w:val="NCEAbullets"/>
        <w:numPr>
          <w:ilvl w:val="0"/>
          <w:numId w:val="7"/>
        </w:numPr>
        <w:suppressAutoHyphens/>
        <w:autoSpaceDN/>
        <w:adjustRightInd/>
        <w:ind w:left="397" w:hanging="397"/>
        <w:rPr>
          <w:lang w:val="en-NZ"/>
        </w:rPr>
      </w:pPr>
      <w:r w:rsidRPr="00820481">
        <w:rPr>
          <w:lang w:val="en-NZ"/>
        </w:rPr>
        <w:t>Could you draw on issues or events considered in other subjects?</w:t>
      </w:r>
    </w:p>
    <w:p w14:paraId="49D10E89" w14:textId="77777777" w:rsidR="005D1382" w:rsidRPr="00820481" w:rsidRDefault="005D1382" w:rsidP="00062AE0">
      <w:pPr>
        <w:pStyle w:val="NCEAbullets"/>
        <w:numPr>
          <w:ilvl w:val="0"/>
          <w:numId w:val="7"/>
        </w:numPr>
        <w:suppressAutoHyphens/>
        <w:autoSpaceDN/>
        <w:adjustRightInd/>
        <w:ind w:left="397" w:hanging="397"/>
        <w:rPr>
          <w:lang w:val="en-NZ"/>
        </w:rPr>
      </w:pPr>
      <w:r w:rsidRPr="00820481">
        <w:rPr>
          <w:lang w:val="en-NZ"/>
        </w:rPr>
        <w:t>Could you develop a theme from texts you have read or studied?</w:t>
      </w:r>
    </w:p>
    <w:p w14:paraId="74276C37" w14:textId="77777777" w:rsidR="006660B8" w:rsidRPr="00820481" w:rsidRDefault="00436B6F" w:rsidP="00062AE0">
      <w:pPr>
        <w:pStyle w:val="NCEAHeadInfoL2"/>
      </w:pPr>
      <w:r w:rsidRPr="00820481">
        <w:br w:type="page"/>
      </w:r>
      <w:r w:rsidR="006660B8" w:rsidRPr="00820481">
        <w:lastRenderedPageBreak/>
        <w:t>Resource B</w:t>
      </w:r>
    </w:p>
    <w:p w14:paraId="276F8101" w14:textId="77777777" w:rsidR="00AF55C8" w:rsidRPr="00820481" w:rsidRDefault="00AF55C8" w:rsidP="006660B8">
      <w:pPr>
        <w:pStyle w:val="NCEAL3heading"/>
      </w:pPr>
      <w:r w:rsidRPr="00820481">
        <w:t>Statement of intent</w:t>
      </w:r>
    </w:p>
    <w:p w14:paraId="7BB4C320" w14:textId="77777777" w:rsidR="00AF55C8" w:rsidRPr="00820481" w:rsidRDefault="00AF55C8" w:rsidP="00062AE0">
      <w:pPr>
        <w:pStyle w:val="NCEAbodytext"/>
      </w:pPr>
      <w:r w:rsidRPr="00820481">
        <w:t>The statement includes the purpose of the text type and the intended audience. For example</w:t>
      </w:r>
      <w:r w:rsidR="00000B34" w:rsidRPr="00820481">
        <w:t>,</w:t>
      </w:r>
      <w:r w:rsidRPr="00820481">
        <w:t xml:space="preserve"> “The purpose of this column is to both entertain and engage </w:t>
      </w:r>
      <w:r w:rsidR="00000B34" w:rsidRPr="00820481">
        <w:t xml:space="preserve">year </w:t>
      </w:r>
      <w:r w:rsidRPr="00820481">
        <w:t>13 readers in order to persuade them to share my disapproval about the commercialisation of cultural icons.”</w:t>
      </w:r>
    </w:p>
    <w:p w14:paraId="60AE9291" w14:textId="77777777" w:rsidR="00AF55C8" w:rsidRPr="00820481" w:rsidRDefault="00AF55C8" w:rsidP="006660B8">
      <w:pPr>
        <w:pStyle w:val="NCEAL3heading"/>
      </w:pPr>
      <w:r w:rsidRPr="00820481">
        <w:t>Text types</w:t>
      </w:r>
    </w:p>
    <w:p w14:paraId="2439ACE7" w14:textId="77777777" w:rsidR="005D1382" w:rsidRPr="00820481" w:rsidRDefault="005D1382" w:rsidP="005D1382">
      <w:pPr>
        <w:pStyle w:val="NCEAbodytext"/>
      </w:pPr>
      <w:r w:rsidRPr="1C70A4D5">
        <w:rPr>
          <w:lang w:val="en-AU"/>
        </w:rPr>
        <w:t>The texts you write can be of any type</w:t>
      </w:r>
      <w:r w:rsidR="003B3CE1" w:rsidRPr="1C70A4D5">
        <w:rPr>
          <w:lang w:val="en-AU"/>
        </w:rPr>
        <w:t>. F</w:t>
      </w:r>
      <w:r w:rsidRPr="1C70A4D5">
        <w:rPr>
          <w:lang w:val="en-AU"/>
        </w:rPr>
        <w:t>or example,</w:t>
      </w:r>
      <w:r w:rsidR="003B3CE1" w:rsidRPr="1C70A4D5">
        <w:rPr>
          <w:lang w:val="en-AU"/>
        </w:rPr>
        <w:t xml:space="preserve"> you may choose </w:t>
      </w:r>
      <w:r w:rsidR="00AF55C8" w:rsidRPr="1C70A4D5">
        <w:rPr>
          <w:lang w:val="en-AU"/>
        </w:rPr>
        <w:t>dramatic monologue (in the tradition of Browning),</w:t>
      </w:r>
      <w:r w:rsidRPr="1C70A4D5">
        <w:rPr>
          <w:lang w:val="en-AU"/>
        </w:rPr>
        <w:t xml:space="preserve"> narrative, personal accounts, scripts, reports, essays, columns, editorials, or articles.</w:t>
      </w:r>
      <w:r w:rsidR="00A6284B" w:rsidRPr="1C70A4D5">
        <w:rPr>
          <w:lang w:val="en-AU"/>
        </w:rPr>
        <w:t xml:space="preserve"> </w:t>
      </w:r>
      <w:r w:rsidR="000331B5" w:rsidRPr="1C70A4D5">
        <w:rPr>
          <w:lang w:val="en-AU"/>
        </w:rPr>
        <w:t>Shape</w:t>
      </w:r>
      <w:r w:rsidR="00A6284B" w:rsidRPr="1C70A4D5">
        <w:rPr>
          <w:lang w:val="en-AU"/>
        </w:rPr>
        <w:t xml:space="preserve"> ideas about your issue, event</w:t>
      </w:r>
      <w:r w:rsidR="000331B5" w:rsidRPr="1C70A4D5">
        <w:rPr>
          <w:lang w:val="en-AU"/>
        </w:rPr>
        <w:t>,</w:t>
      </w:r>
      <w:r w:rsidR="00A6284B" w:rsidRPr="1C70A4D5">
        <w:rPr>
          <w:lang w:val="en-AU"/>
        </w:rPr>
        <w:t xml:space="preserve"> or theme into a text type that will engage your audience. </w:t>
      </w:r>
      <w:r w:rsidR="000331B5" w:rsidRPr="1C70A4D5">
        <w:rPr>
          <w:lang w:val="en-AU"/>
        </w:rPr>
        <w:t>You could, for example,</w:t>
      </w:r>
      <w:r w:rsidR="00A6284B" w:rsidRPr="1C70A4D5">
        <w:rPr>
          <w:lang w:val="en-AU"/>
        </w:rPr>
        <w:t xml:space="preserve"> </w:t>
      </w:r>
      <w:r w:rsidRPr="1C70A4D5">
        <w:rPr>
          <w:lang w:val="en-AU"/>
        </w:rPr>
        <w:t>wr</w:t>
      </w:r>
      <w:r w:rsidR="000331B5" w:rsidRPr="1C70A4D5">
        <w:rPr>
          <w:lang w:val="en-AU"/>
        </w:rPr>
        <w:t>ite fiction from a real event</w:t>
      </w:r>
      <w:r w:rsidRPr="1C70A4D5">
        <w:rPr>
          <w:lang w:val="en-AU"/>
        </w:rPr>
        <w:t xml:space="preserve"> or writ</w:t>
      </w:r>
      <w:r w:rsidR="000331B5" w:rsidRPr="1C70A4D5">
        <w:rPr>
          <w:lang w:val="en-AU"/>
        </w:rPr>
        <w:t>e</w:t>
      </w:r>
      <w:r w:rsidRPr="1C70A4D5">
        <w:rPr>
          <w:lang w:val="en-AU"/>
        </w:rPr>
        <w:t xml:space="preserve"> an essay or journalism article on a topical issue.</w:t>
      </w:r>
    </w:p>
    <w:p w14:paraId="53AAE6CB" w14:textId="77777777" w:rsidR="00AF55C8" w:rsidRPr="00820481" w:rsidRDefault="00AF55C8" w:rsidP="00AF55C8">
      <w:pPr>
        <w:pStyle w:val="NCEAL3heading"/>
      </w:pPr>
      <w:r w:rsidRPr="00820481">
        <w:t>Text ideas</w:t>
      </w:r>
    </w:p>
    <w:p w14:paraId="5E64E185" w14:textId="77777777" w:rsidR="00A6284B" w:rsidRPr="00820481" w:rsidRDefault="00AF55C8" w:rsidP="005D1382">
      <w:pPr>
        <w:pStyle w:val="NCEAbodytext"/>
      </w:pPr>
      <w:r w:rsidRPr="1C70A4D5">
        <w:rPr>
          <w:lang w:val="en-AU"/>
        </w:rPr>
        <w:t>You could use or modify one of the ideas below as the basis of your text</w:t>
      </w:r>
      <w:r w:rsidR="000331B5" w:rsidRPr="1C70A4D5">
        <w:rPr>
          <w:lang w:val="en-AU"/>
        </w:rPr>
        <w:t>.</w:t>
      </w:r>
      <w:r w:rsidRPr="1C70A4D5">
        <w:rPr>
          <w:lang w:val="en-AU"/>
        </w:rPr>
        <w:t xml:space="preserve"> </w:t>
      </w:r>
      <w:r w:rsidR="00121B7C" w:rsidRPr="1C70A4D5">
        <w:rPr>
          <w:lang w:val="en-AU"/>
        </w:rPr>
        <w:t>Identify initial ideas around the content and style of your text along with a clear statement of intent</w:t>
      </w:r>
      <w:r w:rsidR="000331B5" w:rsidRPr="1C70A4D5">
        <w:rPr>
          <w:lang w:val="en-AU"/>
        </w:rPr>
        <w:t>.</w:t>
      </w:r>
    </w:p>
    <w:p w14:paraId="5F2C9B1C" w14:textId="77777777" w:rsidR="000331B5" w:rsidRPr="004A2804" w:rsidRDefault="000331B5" w:rsidP="005D1382">
      <w:pPr>
        <w:pStyle w:val="NCEAbodytext"/>
      </w:pPr>
    </w:p>
    <w:p w14:paraId="4D475B4F" w14:textId="77777777" w:rsidR="00A6284B" w:rsidRPr="00820481" w:rsidRDefault="00A6284B" w:rsidP="005D1382">
      <w:pPr>
        <w:pStyle w:val="NCEAbodytext"/>
      </w:pPr>
      <w:r w:rsidRPr="00731844">
        <w:rPr>
          <w:b/>
        </w:rPr>
        <w:t>Text idea:</w:t>
      </w:r>
      <w:r w:rsidRPr="00820481">
        <w:t xml:space="preserve"> The French Revolution</w:t>
      </w:r>
    </w:p>
    <w:p w14:paraId="4586D33F" w14:textId="77777777" w:rsidR="00A6284B" w:rsidRPr="00820481" w:rsidRDefault="00A6284B" w:rsidP="005D1382">
      <w:pPr>
        <w:pStyle w:val="NCEAbodytext"/>
      </w:pPr>
      <w:r w:rsidRPr="00731844">
        <w:rPr>
          <w:b/>
        </w:rPr>
        <w:t>Text type:</w:t>
      </w:r>
      <w:r w:rsidRPr="00820481">
        <w:t xml:space="preserve"> An e</w:t>
      </w:r>
      <w:r w:rsidR="00757572" w:rsidRPr="00820481">
        <w:t>ssay that considers how societies deal with poverty by comparing</w:t>
      </w:r>
      <w:r w:rsidR="000331B5" w:rsidRPr="00820481">
        <w:t xml:space="preserve"> the</w:t>
      </w:r>
      <w:r w:rsidR="00757572" w:rsidRPr="00820481">
        <w:t xml:space="preserve"> Paris of the French Revolution to Auckland today</w:t>
      </w:r>
    </w:p>
    <w:p w14:paraId="6062E0CA" w14:textId="77777777" w:rsidR="00A6284B" w:rsidRDefault="00121B7C" w:rsidP="005D1382">
      <w:pPr>
        <w:pStyle w:val="NCEAbodytext"/>
      </w:pPr>
      <w:r w:rsidRPr="00731844">
        <w:rPr>
          <w:b/>
        </w:rPr>
        <w:t>Purpose</w:t>
      </w:r>
      <w:r w:rsidR="00A6284B" w:rsidRPr="00731844">
        <w:rPr>
          <w:b/>
        </w:rPr>
        <w:t>:</w:t>
      </w:r>
      <w:r w:rsidR="00757572" w:rsidRPr="00820481">
        <w:t xml:space="preserve"> To show the differences between the two societies, their response</w:t>
      </w:r>
      <w:r w:rsidR="000331B5" w:rsidRPr="00820481">
        <w:t>s</w:t>
      </w:r>
      <w:r w:rsidR="00757572" w:rsidRPr="00820481">
        <w:t xml:space="preserve"> to poverty</w:t>
      </w:r>
      <w:r w:rsidR="000331B5" w:rsidRPr="00820481">
        <w:t>, and the results</w:t>
      </w:r>
    </w:p>
    <w:p w14:paraId="4C569B78" w14:textId="77777777" w:rsidR="009148B5" w:rsidRPr="00820481" w:rsidRDefault="009148B5" w:rsidP="005D1382">
      <w:pPr>
        <w:pStyle w:val="NCEAbodytext"/>
      </w:pPr>
    </w:p>
    <w:p w14:paraId="31972EA0" w14:textId="77777777" w:rsidR="00757572" w:rsidRPr="00820481" w:rsidRDefault="00757572" w:rsidP="005D1382">
      <w:pPr>
        <w:pStyle w:val="NCEAbodytext"/>
      </w:pPr>
      <w:r w:rsidRPr="00731844">
        <w:rPr>
          <w:b/>
        </w:rPr>
        <w:t>Text idea:</w:t>
      </w:r>
      <w:r w:rsidRPr="00820481">
        <w:t xml:space="preserve"> The French Revolution</w:t>
      </w:r>
    </w:p>
    <w:p w14:paraId="0FE47669" w14:textId="77777777" w:rsidR="00757572" w:rsidRPr="00820481" w:rsidRDefault="00757572" w:rsidP="005D1382">
      <w:pPr>
        <w:pStyle w:val="NCEAbodytext"/>
      </w:pPr>
      <w:r w:rsidRPr="00731844">
        <w:rPr>
          <w:b/>
        </w:rPr>
        <w:t>Text type:</w:t>
      </w:r>
      <w:r w:rsidRPr="00820481">
        <w:t xml:space="preserve"> A short story</w:t>
      </w:r>
    </w:p>
    <w:p w14:paraId="4A9F5C28" w14:textId="77777777" w:rsidR="00757572" w:rsidRPr="00820481" w:rsidRDefault="00121B7C" w:rsidP="005D1382">
      <w:pPr>
        <w:pStyle w:val="NCEAbodytext"/>
      </w:pPr>
      <w:r w:rsidRPr="00731844">
        <w:rPr>
          <w:b/>
        </w:rPr>
        <w:t>Purpose</w:t>
      </w:r>
      <w:r w:rsidR="00E403DA" w:rsidRPr="00731844">
        <w:rPr>
          <w:b/>
        </w:rPr>
        <w:t>:</w:t>
      </w:r>
      <w:r w:rsidR="00BD6E42" w:rsidRPr="00820481">
        <w:t xml:space="preserve"> A first-</w:t>
      </w:r>
      <w:r w:rsidR="00E403DA" w:rsidRPr="00820481">
        <w:t>person narrative t</w:t>
      </w:r>
      <w:r w:rsidR="00BD6E42" w:rsidRPr="00820481">
        <w:t>o show</w:t>
      </w:r>
      <w:r w:rsidR="00757572" w:rsidRPr="00820481">
        <w:t xml:space="preserve"> the point of view of a prisoner </w:t>
      </w:r>
      <w:r w:rsidR="00BD6E42" w:rsidRPr="00820481">
        <w:t>in</w:t>
      </w:r>
      <w:r w:rsidR="002F2E31">
        <w:t xml:space="preserve"> the Bastille</w:t>
      </w:r>
    </w:p>
    <w:p w14:paraId="5E9F4558" w14:textId="77777777" w:rsidR="00E403DA" w:rsidRPr="00820481" w:rsidRDefault="00E403DA" w:rsidP="005D1382">
      <w:pPr>
        <w:pStyle w:val="NCEAbodytext"/>
      </w:pPr>
    </w:p>
    <w:p w14:paraId="1F342081" w14:textId="77777777" w:rsidR="00757572" w:rsidRPr="00820481" w:rsidRDefault="00757572" w:rsidP="005D1382">
      <w:pPr>
        <w:pStyle w:val="NCEAbodytext"/>
      </w:pPr>
      <w:r w:rsidRPr="00731844">
        <w:rPr>
          <w:b/>
        </w:rPr>
        <w:t>Text idea:</w:t>
      </w:r>
      <w:r w:rsidRPr="00820481">
        <w:t xml:space="preserve"> The French Revolution</w:t>
      </w:r>
    </w:p>
    <w:p w14:paraId="2DCFBF0B" w14:textId="77777777" w:rsidR="00757572" w:rsidRPr="00820481" w:rsidRDefault="00757572" w:rsidP="005D1382">
      <w:pPr>
        <w:pStyle w:val="NCEAbodytext"/>
      </w:pPr>
      <w:r w:rsidRPr="00731844">
        <w:rPr>
          <w:b/>
        </w:rPr>
        <w:t>Text type:</w:t>
      </w:r>
      <w:r w:rsidRPr="00820481">
        <w:t xml:space="preserve"> </w:t>
      </w:r>
      <w:r w:rsidR="00044B8F" w:rsidRPr="00820481">
        <w:t>An</w:t>
      </w:r>
      <w:r w:rsidR="000E0BD4" w:rsidRPr="00820481">
        <w:t xml:space="preserve"> essay based on Hilary Mantel’s </w:t>
      </w:r>
      <w:r w:rsidR="00044B8F" w:rsidRPr="00820481">
        <w:rPr>
          <w:i/>
        </w:rPr>
        <w:t>A Place of Greater Safety</w:t>
      </w:r>
    </w:p>
    <w:p w14:paraId="15E0DC18" w14:textId="77777777" w:rsidR="00044B8F" w:rsidRPr="00820481" w:rsidRDefault="00121B7C" w:rsidP="005D1382">
      <w:pPr>
        <w:pStyle w:val="NCEAbodytext"/>
      </w:pPr>
      <w:r w:rsidRPr="00731844">
        <w:rPr>
          <w:b/>
        </w:rPr>
        <w:t>Purpose</w:t>
      </w:r>
      <w:r w:rsidR="00044B8F" w:rsidRPr="00731844">
        <w:rPr>
          <w:b/>
        </w:rPr>
        <w:t>:</w:t>
      </w:r>
      <w:r w:rsidR="00044B8F" w:rsidRPr="00820481">
        <w:t xml:space="preserve"> To explore ideas of fate and independence</w:t>
      </w:r>
    </w:p>
    <w:p w14:paraId="6E68490D" w14:textId="77777777" w:rsidR="00044B8F" w:rsidRPr="00820481" w:rsidRDefault="00044B8F" w:rsidP="005D1382">
      <w:pPr>
        <w:pStyle w:val="NCEAbodytext"/>
      </w:pPr>
    </w:p>
    <w:p w14:paraId="31C76ABD" w14:textId="77777777" w:rsidR="00044B8F" w:rsidRPr="00820481" w:rsidRDefault="00804CE0" w:rsidP="004A2804">
      <w:pPr>
        <w:pStyle w:val="NCEAbodytext"/>
        <w:keepNext/>
      </w:pPr>
      <w:r w:rsidRPr="00731844">
        <w:rPr>
          <w:b/>
        </w:rPr>
        <w:t>Text idea:</w:t>
      </w:r>
      <w:r w:rsidRPr="00820481">
        <w:t xml:space="preserve"> Genetic engineering</w:t>
      </w:r>
    </w:p>
    <w:p w14:paraId="4A56A79B" w14:textId="77777777" w:rsidR="00044B8F" w:rsidRPr="00820481" w:rsidRDefault="00044B8F" w:rsidP="004A2804">
      <w:pPr>
        <w:pStyle w:val="NCEAbodytext"/>
        <w:keepNext/>
      </w:pPr>
      <w:r w:rsidRPr="00731844">
        <w:rPr>
          <w:b/>
        </w:rPr>
        <w:t>Text type:</w:t>
      </w:r>
      <w:r w:rsidRPr="00820481">
        <w:t xml:space="preserve"> </w:t>
      </w:r>
      <w:r w:rsidR="00BD6E42" w:rsidRPr="00820481">
        <w:t>E</w:t>
      </w:r>
      <w:r w:rsidRPr="00820481">
        <w:t>ditorial</w:t>
      </w:r>
    </w:p>
    <w:p w14:paraId="7968C211" w14:textId="77777777" w:rsidR="00044B8F" w:rsidRPr="00820481" w:rsidRDefault="00121B7C" w:rsidP="005D1382">
      <w:pPr>
        <w:pStyle w:val="NCEAbodytext"/>
      </w:pPr>
      <w:r w:rsidRPr="00731844">
        <w:rPr>
          <w:b/>
        </w:rPr>
        <w:t>Purpose</w:t>
      </w:r>
      <w:r w:rsidR="00804CE0" w:rsidRPr="00731844">
        <w:rPr>
          <w:b/>
        </w:rPr>
        <w:t>:</w:t>
      </w:r>
      <w:r w:rsidR="00804CE0" w:rsidRPr="00820481">
        <w:t xml:space="preserve"> </w:t>
      </w:r>
      <w:r w:rsidR="00BD6E42" w:rsidRPr="00820481">
        <w:t>T</w:t>
      </w:r>
      <w:r w:rsidR="00804CE0" w:rsidRPr="00820481">
        <w:t>o infor</w:t>
      </w:r>
      <w:r w:rsidR="00BD6E42" w:rsidRPr="00820481">
        <w:t xml:space="preserve">m readers about changes in </w:t>
      </w:r>
      <w:r w:rsidR="00126D85" w:rsidRPr="00820481">
        <w:t>stem cell</w:t>
      </w:r>
      <w:r w:rsidR="00804CE0" w:rsidRPr="00820481">
        <w:t xml:space="preserve"> research funding and persuade them that government polic</w:t>
      </w:r>
      <w:r w:rsidR="00BD6E42" w:rsidRPr="00820481">
        <w:t>ies about it need to be changed</w:t>
      </w:r>
    </w:p>
    <w:p w14:paraId="42EA016F" w14:textId="77777777" w:rsidR="00804CE0" w:rsidRPr="00820481" w:rsidRDefault="00804CE0" w:rsidP="005D1382">
      <w:pPr>
        <w:pStyle w:val="NCEAbodytext"/>
      </w:pPr>
    </w:p>
    <w:p w14:paraId="2645D186" w14:textId="77777777" w:rsidR="00804CE0" w:rsidRPr="00820481" w:rsidRDefault="00804CE0" w:rsidP="005D1382">
      <w:pPr>
        <w:pStyle w:val="NCEAbodytext"/>
      </w:pPr>
      <w:r w:rsidRPr="00731844">
        <w:rPr>
          <w:b/>
        </w:rPr>
        <w:t>Text idea:</w:t>
      </w:r>
      <w:r w:rsidRPr="00820481">
        <w:t xml:space="preserve"> Genetic engineering</w:t>
      </w:r>
    </w:p>
    <w:p w14:paraId="5F83BF1F" w14:textId="77777777" w:rsidR="00804CE0" w:rsidRPr="00820481" w:rsidRDefault="00804CE0" w:rsidP="005D1382">
      <w:pPr>
        <w:pStyle w:val="NCEAbodytext"/>
      </w:pPr>
      <w:r w:rsidRPr="00731844">
        <w:rPr>
          <w:b/>
        </w:rPr>
        <w:t xml:space="preserve">Text type: </w:t>
      </w:r>
      <w:r w:rsidR="00BD6E42" w:rsidRPr="00820481">
        <w:t>P</w:t>
      </w:r>
      <w:r w:rsidRPr="00820481">
        <w:t>lay script</w:t>
      </w:r>
    </w:p>
    <w:p w14:paraId="5C47E000" w14:textId="77777777" w:rsidR="00804CE0" w:rsidRPr="00820481" w:rsidRDefault="00121B7C" w:rsidP="005D1382">
      <w:pPr>
        <w:pStyle w:val="NCEAbodytext"/>
      </w:pPr>
      <w:r w:rsidRPr="00731844">
        <w:rPr>
          <w:b/>
        </w:rPr>
        <w:lastRenderedPageBreak/>
        <w:t>Purpose</w:t>
      </w:r>
      <w:r w:rsidR="00804CE0" w:rsidRPr="00731844">
        <w:rPr>
          <w:b/>
        </w:rPr>
        <w:t>:</w:t>
      </w:r>
      <w:r w:rsidR="00804CE0" w:rsidRPr="00820481">
        <w:t xml:space="preserve"> </w:t>
      </w:r>
      <w:r w:rsidR="00BD6E42" w:rsidRPr="00820481">
        <w:t xml:space="preserve">To </w:t>
      </w:r>
      <w:r w:rsidR="00804CE0" w:rsidRPr="00820481">
        <w:t>explore different attitudes and opinions about ge</w:t>
      </w:r>
      <w:r w:rsidR="00BD6E42" w:rsidRPr="00820481">
        <w:t>netic engineering through a one-</w:t>
      </w:r>
      <w:r w:rsidR="00804CE0" w:rsidRPr="00820481">
        <w:t>act play set at a protest outside a research facility</w:t>
      </w:r>
    </w:p>
    <w:p w14:paraId="4C6954BD" w14:textId="77777777" w:rsidR="00804CE0" w:rsidRPr="00820481" w:rsidRDefault="00804CE0" w:rsidP="005D1382">
      <w:pPr>
        <w:pStyle w:val="NCEAbodytext"/>
      </w:pPr>
    </w:p>
    <w:p w14:paraId="7FE4B059" w14:textId="77777777" w:rsidR="00804CE0" w:rsidRPr="00820481" w:rsidRDefault="00804CE0" w:rsidP="005D1382">
      <w:pPr>
        <w:pStyle w:val="NCEAbodytext"/>
      </w:pPr>
      <w:r w:rsidRPr="00731844">
        <w:rPr>
          <w:b/>
        </w:rPr>
        <w:t>Text idea:</w:t>
      </w:r>
      <w:r w:rsidRPr="00820481">
        <w:t xml:space="preserve"> </w:t>
      </w:r>
      <w:r w:rsidR="00121B7C" w:rsidRPr="00820481">
        <w:t>G</w:t>
      </w:r>
      <w:r w:rsidRPr="00820481">
        <w:t>enetic engineering</w:t>
      </w:r>
    </w:p>
    <w:p w14:paraId="034E306F" w14:textId="77777777" w:rsidR="00804CE0" w:rsidRPr="00820481" w:rsidRDefault="00804CE0" w:rsidP="005D1382">
      <w:pPr>
        <w:pStyle w:val="NCEAbodytext"/>
      </w:pPr>
      <w:r w:rsidRPr="00731844">
        <w:rPr>
          <w:b/>
        </w:rPr>
        <w:t>Text type:</w:t>
      </w:r>
      <w:r w:rsidRPr="00820481">
        <w:t xml:space="preserve"> </w:t>
      </w:r>
      <w:r w:rsidR="00BD6E42" w:rsidRPr="00820481">
        <w:t>P</w:t>
      </w:r>
      <w:r w:rsidR="00466725" w:rsidRPr="00820481">
        <w:t>ersonal account</w:t>
      </w:r>
    </w:p>
    <w:p w14:paraId="69A4CD97" w14:textId="77777777" w:rsidR="00044B8F" w:rsidRDefault="00121B7C" w:rsidP="005D1382">
      <w:pPr>
        <w:pStyle w:val="NCEAbodytext"/>
      </w:pPr>
      <w:r w:rsidRPr="00731844">
        <w:rPr>
          <w:b/>
        </w:rPr>
        <w:t>Purpose</w:t>
      </w:r>
      <w:r w:rsidR="00466725" w:rsidRPr="00731844">
        <w:rPr>
          <w:b/>
        </w:rPr>
        <w:t>:</w:t>
      </w:r>
      <w:r w:rsidR="00466725" w:rsidRPr="00820481">
        <w:t xml:space="preserve"> </w:t>
      </w:r>
      <w:r w:rsidR="00BD6E42" w:rsidRPr="00820481">
        <w:t>T</w:t>
      </w:r>
      <w:r w:rsidR="00466725" w:rsidRPr="00820481">
        <w:t xml:space="preserve">o </w:t>
      </w:r>
      <w:r w:rsidRPr="00820481">
        <w:t xml:space="preserve">examine the ethics of genetic engineering by </w:t>
      </w:r>
      <w:r w:rsidR="00466725" w:rsidRPr="00820481">
        <w:t>engag</w:t>
      </w:r>
      <w:r w:rsidRPr="00820481">
        <w:t>ing</w:t>
      </w:r>
      <w:r w:rsidR="00466725" w:rsidRPr="00820481">
        <w:t xml:space="preserve"> </w:t>
      </w:r>
      <w:r w:rsidRPr="00820481">
        <w:t xml:space="preserve">the </w:t>
      </w:r>
      <w:r w:rsidR="00466725" w:rsidRPr="00820481">
        <w:t xml:space="preserve">empathy </w:t>
      </w:r>
      <w:r w:rsidRPr="00820481">
        <w:t xml:space="preserve">of the reader </w:t>
      </w:r>
      <w:r w:rsidR="00466725" w:rsidRPr="00820481">
        <w:t xml:space="preserve">through a </w:t>
      </w:r>
      <w:r w:rsidRPr="00820481">
        <w:t>mother’s account of waiting for the results of a cystic fibrosis test</w:t>
      </w:r>
    </w:p>
    <w:p w14:paraId="72700DB2" w14:textId="77777777" w:rsidR="004A2804" w:rsidRPr="00820481" w:rsidRDefault="004A2804" w:rsidP="005D1382">
      <w:pPr>
        <w:pStyle w:val="NCEAbodytext"/>
      </w:pPr>
    </w:p>
    <w:p w14:paraId="4FCA4F76" w14:textId="77777777" w:rsidR="006660B8" w:rsidRPr="00820481" w:rsidRDefault="006660B8" w:rsidP="005C1C69">
      <w:pPr>
        <w:pStyle w:val="NCEAbodytext"/>
        <w:sectPr w:rsidR="006660B8" w:rsidRPr="00820481" w:rsidSect="001E710D">
          <w:headerReference w:type="even" r:id="rId21"/>
          <w:headerReference w:type="default" r:id="rId22"/>
          <w:footerReference w:type="even" r:id="rId23"/>
          <w:footerReference w:type="default" r:id="rId24"/>
          <w:headerReference w:type="first" r:id="rId25"/>
          <w:footerReference w:type="first" r:id="rId26"/>
          <w:pgSz w:w="11907" w:h="16840" w:code="9"/>
          <w:pgMar w:top="1440" w:right="1797" w:bottom="1440" w:left="1797" w:header="720" w:footer="720" w:gutter="0"/>
          <w:cols w:space="720"/>
          <w:docGrid w:linePitch="326"/>
        </w:sectPr>
      </w:pPr>
    </w:p>
    <w:p w14:paraId="1F574DFE" w14:textId="77777777" w:rsidR="005C1C69" w:rsidRPr="00820481" w:rsidRDefault="005C1C69" w:rsidP="005C1C69">
      <w:pPr>
        <w:pStyle w:val="NCEAL2heading"/>
      </w:pPr>
      <w:r w:rsidRPr="00820481">
        <w:lastRenderedPageBreak/>
        <w:t>A</w:t>
      </w:r>
      <w:r w:rsidR="00A840E4">
        <w:t xml:space="preserve">ssessment schedule: English </w:t>
      </w:r>
      <w:r w:rsidR="0021521F">
        <w:t>91475</w:t>
      </w:r>
      <w:r w:rsidRPr="00820481">
        <w:t xml:space="preserve"> </w:t>
      </w:r>
      <w:r w:rsidR="00C761BF" w:rsidRPr="00820481">
        <w:t xml:space="preserve">It </w:t>
      </w:r>
      <w:r w:rsidR="006A6B32">
        <w:t>m</w:t>
      </w:r>
      <w:r w:rsidR="00C761BF" w:rsidRPr="00820481">
        <w:t xml:space="preserve">akes </w:t>
      </w:r>
      <w:r w:rsidR="006A6B32">
        <w:t>m</w:t>
      </w:r>
      <w:r w:rsidR="00C761BF" w:rsidRPr="00820481">
        <w:t xml:space="preserve">e </w:t>
      </w:r>
      <w:r w:rsidR="006A6B32">
        <w:t>t</w:t>
      </w:r>
      <w:r w:rsidR="00C761BF" w:rsidRPr="00820481">
        <w:t xml:space="preserve">hink </w:t>
      </w:r>
      <w:r w:rsidR="006A6B32">
        <w:t>a</w:t>
      </w:r>
      <w:r w:rsidR="00C761BF" w:rsidRPr="00820481">
        <w:t>bout</w:t>
      </w:r>
      <w:r w:rsidR="004627BA" w:rsidRPr="00820481">
        <w:t xml:space="preserve">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4651"/>
        <w:gridCol w:w="4651"/>
        <w:gridCol w:w="4648"/>
      </w:tblGrid>
      <w:tr w:rsidR="005C1C69" w:rsidRPr="00820481" w14:paraId="6A02065F" w14:textId="77777777" w:rsidTr="1C70A4D5">
        <w:trPr>
          <w:trHeight w:val="395"/>
        </w:trPr>
        <w:tc>
          <w:tcPr>
            <w:tcW w:w="1667" w:type="pct"/>
          </w:tcPr>
          <w:p w14:paraId="7357C0DE" w14:textId="77777777" w:rsidR="005C1C69" w:rsidRPr="00820481" w:rsidRDefault="005C1C69" w:rsidP="005C1C69">
            <w:pPr>
              <w:pStyle w:val="NCEAtablehead"/>
              <w:rPr>
                <w:szCs w:val="20"/>
                <w:lang w:val="en-NZ"/>
              </w:rPr>
            </w:pPr>
            <w:r w:rsidRPr="00820481">
              <w:rPr>
                <w:szCs w:val="20"/>
                <w:lang w:val="en-NZ"/>
              </w:rPr>
              <w:t xml:space="preserve">Evidence/Judgements for Achievement </w:t>
            </w:r>
          </w:p>
        </w:tc>
        <w:tc>
          <w:tcPr>
            <w:tcW w:w="1667" w:type="pct"/>
          </w:tcPr>
          <w:p w14:paraId="088EFC50" w14:textId="77777777" w:rsidR="005C1C69" w:rsidRPr="00820481" w:rsidRDefault="005C1C69" w:rsidP="005C1C69">
            <w:pPr>
              <w:pStyle w:val="NCEAtablehead"/>
              <w:rPr>
                <w:szCs w:val="20"/>
                <w:lang w:val="en-NZ"/>
              </w:rPr>
            </w:pPr>
            <w:r w:rsidRPr="00820481">
              <w:rPr>
                <w:szCs w:val="20"/>
                <w:lang w:val="en-NZ"/>
              </w:rPr>
              <w:t>Evidence/Judgements for Achievement with Merit</w:t>
            </w:r>
          </w:p>
        </w:tc>
        <w:tc>
          <w:tcPr>
            <w:tcW w:w="1666" w:type="pct"/>
          </w:tcPr>
          <w:p w14:paraId="70723FAF" w14:textId="77777777" w:rsidR="005C1C69" w:rsidRPr="00820481" w:rsidRDefault="005C1C69" w:rsidP="005C1C69">
            <w:pPr>
              <w:pStyle w:val="NCEAtablehead"/>
              <w:rPr>
                <w:szCs w:val="20"/>
                <w:lang w:val="en-NZ"/>
              </w:rPr>
            </w:pPr>
            <w:r w:rsidRPr="00820481">
              <w:rPr>
                <w:szCs w:val="20"/>
                <w:lang w:val="en-NZ"/>
              </w:rPr>
              <w:t>Evidence/Judgements for Achievement with Excellence</w:t>
            </w:r>
          </w:p>
        </w:tc>
      </w:tr>
      <w:tr w:rsidR="005C1C69" w:rsidRPr="00820481" w14:paraId="5E0E760B" w14:textId="77777777" w:rsidTr="1C70A4D5">
        <w:trPr>
          <w:trHeight w:val="4161"/>
        </w:trPr>
        <w:tc>
          <w:tcPr>
            <w:tcW w:w="1667" w:type="pct"/>
          </w:tcPr>
          <w:p w14:paraId="6ABB56A2" w14:textId="77777777" w:rsidR="001D2D8A" w:rsidRPr="00820481" w:rsidRDefault="005C1C69" w:rsidP="005C1C69">
            <w:pPr>
              <w:pStyle w:val="NCEAtablebody"/>
              <w:rPr>
                <w:rFonts w:cs="Arial"/>
              </w:rPr>
            </w:pPr>
            <w:r w:rsidRPr="00820481">
              <w:rPr>
                <w:rFonts w:cs="Arial"/>
              </w:rPr>
              <w:t xml:space="preserve">The student </w:t>
            </w:r>
            <w:r w:rsidR="00AD7327" w:rsidRPr="00820481">
              <w:rPr>
                <w:rFonts w:cs="Arial"/>
              </w:rPr>
              <w:t xml:space="preserve">produces </w:t>
            </w:r>
            <w:r w:rsidRPr="00820481">
              <w:rPr>
                <w:rFonts w:cs="Arial"/>
              </w:rPr>
              <w:t>a</w:t>
            </w:r>
            <w:r w:rsidR="00C843EA" w:rsidRPr="00820481">
              <w:rPr>
                <w:rFonts w:cs="Arial"/>
              </w:rPr>
              <w:t xml:space="preserve">t least two pieces of </w:t>
            </w:r>
            <w:r w:rsidR="005F499A" w:rsidRPr="00820481">
              <w:rPr>
                <w:rFonts w:cs="Arial"/>
              </w:rPr>
              <w:t xml:space="preserve">fluent and coherent </w:t>
            </w:r>
            <w:r w:rsidR="00C843EA" w:rsidRPr="00820481">
              <w:rPr>
                <w:rFonts w:cs="Arial"/>
              </w:rPr>
              <w:t>writing</w:t>
            </w:r>
            <w:r w:rsidR="00AA38F2" w:rsidRPr="00820481">
              <w:rPr>
                <w:rFonts w:cs="Arial"/>
              </w:rPr>
              <w:t xml:space="preserve">. </w:t>
            </w:r>
            <w:r w:rsidR="00103304">
              <w:rPr>
                <w:rFonts w:cs="Arial"/>
              </w:rPr>
              <w:t>The pieces</w:t>
            </w:r>
            <w:r w:rsidR="002509AE" w:rsidRPr="00820481">
              <w:rPr>
                <w:rFonts w:cs="Arial"/>
              </w:rPr>
              <w:t xml:space="preserve"> </w:t>
            </w:r>
            <w:r w:rsidR="00AD7327" w:rsidRPr="00820481">
              <w:rPr>
                <w:rFonts w:cs="Arial"/>
              </w:rPr>
              <w:t>develop, sustain, and structure</w:t>
            </w:r>
            <w:r w:rsidR="005F499A" w:rsidRPr="00820481">
              <w:rPr>
                <w:rFonts w:cs="Arial"/>
              </w:rPr>
              <w:t xml:space="preserve"> ideas.</w:t>
            </w:r>
          </w:p>
          <w:p w14:paraId="2FF762D0" w14:textId="77777777" w:rsidR="001D2D8A" w:rsidRPr="00820481" w:rsidRDefault="003B3CE1" w:rsidP="001D2D8A">
            <w:pPr>
              <w:pStyle w:val="NCEAtablebody"/>
              <w:rPr>
                <w:rFonts w:cs="Arial"/>
              </w:rPr>
            </w:pPr>
            <w:r w:rsidRPr="00820481">
              <w:rPr>
                <w:rFonts w:cs="Arial"/>
              </w:rPr>
              <w:t xml:space="preserve">This involves demonstrating </w:t>
            </w:r>
            <w:r w:rsidR="001D2D8A" w:rsidRPr="00820481">
              <w:rPr>
                <w:rFonts w:cs="Arial"/>
              </w:rPr>
              <w:t>an underst</w:t>
            </w:r>
            <w:r w:rsidR="003930E9" w:rsidRPr="00820481">
              <w:rPr>
                <w:rFonts w:cs="Arial"/>
              </w:rPr>
              <w:t xml:space="preserve">anding of purpose and audience </w:t>
            </w:r>
            <w:r w:rsidR="001D2D8A" w:rsidRPr="00820481">
              <w:rPr>
                <w:rFonts w:cs="Arial"/>
              </w:rPr>
              <w:t>by:</w:t>
            </w:r>
          </w:p>
          <w:p w14:paraId="409696DC" w14:textId="77777777" w:rsidR="00AA38F2" w:rsidRPr="00820481" w:rsidRDefault="00AA38F2" w:rsidP="00340B51">
            <w:pPr>
              <w:pStyle w:val="NCEAtablebullet"/>
              <w:tabs>
                <w:tab w:val="clear" w:pos="0"/>
                <w:tab w:val="num" w:pos="284"/>
              </w:tabs>
              <w:ind w:left="284" w:hanging="284"/>
              <w:rPr>
                <w:rFonts w:cs="Arial"/>
                <w:lang w:val="en-NZ"/>
              </w:rPr>
            </w:pPr>
            <w:r w:rsidRPr="00820481">
              <w:rPr>
                <w:rFonts w:cs="Arial"/>
                <w:lang w:val="en-NZ"/>
              </w:rPr>
              <w:t xml:space="preserve">developing ideas and making links between them. </w:t>
            </w:r>
            <w:r w:rsidR="004A2804">
              <w:rPr>
                <w:rFonts w:cs="Arial"/>
                <w:lang w:val="en-NZ"/>
              </w:rPr>
              <w:t>This</w:t>
            </w:r>
            <w:r w:rsidR="004A2804" w:rsidRPr="00820481">
              <w:rPr>
                <w:rFonts w:cs="Arial"/>
                <w:lang w:val="en-NZ"/>
              </w:rPr>
              <w:t xml:space="preserve"> </w:t>
            </w:r>
            <w:r w:rsidRPr="00820481">
              <w:rPr>
                <w:rFonts w:cs="Arial"/>
                <w:lang w:val="en-NZ"/>
              </w:rPr>
              <w:t>may include the use of narrative, imagery, explanations, analysis, explorations, critique, details, examples</w:t>
            </w:r>
            <w:r w:rsidR="003930E9" w:rsidRPr="00820481">
              <w:rPr>
                <w:rFonts w:cs="Arial"/>
                <w:lang w:val="en-NZ"/>
              </w:rPr>
              <w:t>,</w:t>
            </w:r>
            <w:r w:rsidRPr="00820481">
              <w:rPr>
                <w:rFonts w:cs="Arial"/>
                <w:lang w:val="en-NZ"/>
              </w:rPr>
              <w:t xml:space="preserve"> and a range of dimensions or viewpoints</w:t>
            </w:r>
          </w:p>
          <w:p w14:paraId="6C2652D5" w14:textId="77777777" w:rsidR="00AA38F2" w:rsidRPr="00820481" w:rsidRDefault="00AA38F2" w:rsidP="00340B51">
            <w:pPr>
              <w:pStyle w:val="NCEAtablebullet"/>
              <w:tabs>
                <w:tab w:val="clear" w:pos="0"/>
                <w:tab w:val="num" w:pos="284"/>
              </w:tabs>
              <w:ind w:left="284" w:hanging="284"/>
              <w:rPr>
                <w:rFonts w:cs="Arial"/>
                <w:lang w:val="en-NZ"/>
              </w:rPr>
            </w:pPr>
            <w:r w:rsidRPr="00820481">
              <w:rPr>
                <w:rFonts w:cs="Arial"/>
                <w:lang w:val="en-NZ"/>
              </w:rPr>
              <w:t xml:space="preserve">selecting and using language features appropriate to each text type to create consistency in meaning and effect and </w:t>
            </w:r>
            <w:r w:rsidR="003930E9" w:rsidRPr="00820481">
              <w:rPr>
                <w:rFonts w:cs="Arial"/>
                <w:lang w:val="en-NZ"/>
              </w:rPr>
              <w:t xml:space="preserve">to </w:t>
            </w:r>
            <w:r w:rsidR="00A840E4">
              <w:rPr>
                <w:rFonts w:cs="Arial"/>
                <w:lang w:val="en-NZ"/>
              </w:rPr>
              <w:t>sustain interest</w:t>
            </w:r>
          </w:p>
          <w:p w14:paraId="15449836" w14:textId="77777777" w:rsidR="00AA38F2" w:rsidRPr="00820481" w:rsidRDefault="00AA38F2" w:rsidP="00340B51">
            <w:pPr>
              <w:pStyle w:val="NCEAtablebullet"/>
              <w:tabs>
                <w:tab w:val="clear" w:pos="0"/>
                <w:tab w:val="num" w:pos="284"/>
              </w:tabs>
              <w:ind w:left="284" w:hanging="284"/>
              <w:rPr>
                <w:rFonts w:cs="Arial"/>
                <w:lang w:val="en-NZ"/>
              </w:rPr>
            </w:pPr>
            <w:r w:rsidRPr="00820481">
              <w:rPr>
                <w:rFonts w:cs="Arial"/>
                <w:lang w:val="en-NZ"/>
              </w:rPr>
              <w:t xml:space="preserve">using text conventions accurately </w:t>
            </w:r>
            <w:r w:rsidR="004A2804" w:rsidRPr="004A2804">
              <w:rPr>
                <w:rFonts w:cs="Arial"/>
                <w:lang w:val="en-NZ"/>
              </w:rPr>
              <w:t xml:space="preserve">(including spelling, punctuation, grammar) </w:t>
            </w:r>
            <w:r w:rsidRPr="00820481">
              <w:rPr>
                <w:rFonts w:cs="Arial"/>
                <w:lang w:val="en-NZ"/>
              </w:rPr>
              <w:t xml:space="preserve">so the writing contains </w:t>
            </w:r>
            <w:r w:rsidR="003930E9" w:rsidRPr="00820481">
              <w:rPr>
                <w:rFonts w:cs="Arial"/>
                <w:lang w:val="en-NZ"/>
              </w:rPr>
              <w:t>only</w:t>
            </w:r>
            <w:r w:rsidRPr="00820481">
              <w:rPr>
                <w:rFonts w:cs="Arial"/>
                <w:lang w:val="en-NZ"/>
              </w:rPr>
              <w:t xml:space="preserve"> minor errors</w:t>
            </w:r>
          </w:p>
          <w:p w14:paraId="03901993" w14:textId="77777777" w:rsidR="00AA38F2" w:rsidRPr="00820481" w:rsidRDefault="00AA38F2" w:rsidP="00340B51">
            <w:pPr>
              <w:pStyle w:val="NCEAtablebullet"/>
              <w:tabs>
                <w:tab w:val="clear" w:pos="0"/>
                <w:tab w:val="num" w:pos="284"/>
              </w:tabs>
              <w:ind w:left="284" w:hanging="284"/>
              <w:rPr>
                <w:rFonts w:cs="Arial"/>
                <w:lang w:val="en-NZ"/>
              </w:rPr>
            </w:pPr>
            <w:r w:rsidRPr="00820481">
              <w:rPr>
                <w:rFonts w:cs="Arial"/>
                <w:lang w:val="en-NZ"/>
              </w:rPr>
              <w:t>sel</w:t>
            </w:r>
            <w:r w:rsidR="00731844">
              <w:rPr>
                <w:rFonts w:cs="Arial"/>
                <w:lang w:val="en-NZ"/>
              </w:rPr>
              <w:t>e</w:t>
            </w:r>
            <w:r w:rsidR="00850B4C">
              <w:rPr>
                <w:rFonts w:cs="Arial"/>
                <w:lang w:val="en-NZ"/>
              </w:rPr>
              <w:t>cting effective structure(s). T</w:t>
            </w:r>
            <w:r w:rsidRPr="00820481">
              <w:rPr>
                <w:rFonts w:cs="Arial"/>
                <w:lang w:val="en-NZ"/>
              </w:rPr>
              <w:t>his may include poetic, formal, and narrative forms or a combination of these</w:t>
            </w:r>
            <w:r w:rsidR="003930E9" w:rsidRPr="00820481">
              <w:rPr>
                <w:rFonts w:cs="Arial"/>
                <w:lang w:val="en-NZ"/>
              </w:rPr>
              <w:t>.</w:t>
            </w:r>
          </w:p>
          <w:p w14:paraId="4A31DA98" w14:textId="77777777" w:rsidR="002F1F28" w:rsidRPr="00820481" w:rsidRDefault="002F1F28" w:rsidP="00A840E4">
            <w:pPr>
              <w:pStyle w:val="NCEAtablebullet"/>
              <w:numPr>
                <w:ilvl w:val="0"/>
                <w:numId w:val="0"/>
              </w:numPr>
              <w:rPr>
                <w:rFonts w:cs="Arial"/>
                <w:i/>
                <w:lang w:val="en-NZ"/>
              </w:rPr>
            </w:pPr>
            <w:r w:rsidRPr="00820481">
              <w:rPr>
                <w:rFonts w:cs="Arial"/>
                <w:i/>
                <w:lang w:val="en-NZ"/>
              </w:rPr>
              <w:t xml:space="preserve">Text idea: Being </w:t>
            </w:r>
            <w:r w:rsidR="00D60A1C" w:rsidRPr="00820481">
              <w:rPr>
                <w:rFonts w:cs="Arial"/>
                <w:i/>
                <w:lang w:val="en-NZ"/>
              </w:rPr>
              <w:t>h</w:t>
            </w:r>
            <w:r w:rsidRPr="00820481">
              <w:rPr>
                <w:rFonts w:cs="Arial"/>
                <w:i/>
                <w:lang w:val="en-NZ"/>
              </w:rPr>
              <w:t>uman</w:t>
            </w:r>
          </w:p>
          <w:p w14:paraId="759BC9EA" w14:textId="77777777" w:rsidR="002F1F28" w:rsidRPr="00820481" w:rsidRDefault="002F1F28" w:rsidP="002F1F28">
            <w:pPr>
              <w:pStyle w:val="NCEAtablebullet"/>
              <w:numPr>
                <w:ilvl w:val="0"/>
                <w:numId w:val="0"/>
              </w:numPr>
              <w:ind w:left="227" w:hanging="227"/>
              <w:rPr>
                <w:rFonts w:cs="Arial"/>
                <w:i/>
                <w:lang w:val="en-NZ"/>
              </w:rPr>
            </w:pPr>
            <w:r w:rsidRPr="00820481">
              <w:rPr>
                <w:rFonts w:cs="Arial"/>
                <w:i/>
                <w:lang w:val="en-NZ"/>
              </w:rPr>
              <w:t xml:space="preserve">Text type: Personal </w:t>
            </w:r>
            <w:r w:rsidR="00D60A1C" w:rsidRPr="00820481">
              <w:rPr>
                <w:rFonts w:cs="Arial"/>
                <w:i/>
                <w:lang w:val="en-NZ"/>
              </w:rPr>
              <w:t>r</w:t>
            </w:r>
            <w:r w:rsidRPr="00820481">
              <w:rPr>
                <w:rFonts w:cs="Arial"/>
                <w:i/>
                <w:lang w:val="en-NZ"/>
              </w:rPr>
              <w:t>eflection</w:t>
            </w:r>
          </w:p>
          <w:p w14:paraId="749E07E5" w14:textId="77777777" w:rsidR="002F1F28" w:rsidRPr="00820481" w:rsidRDefault="002F1F28" w:rsidP="00324556">
            <w:pPr>
              <w:pStyle w:val="NCEAtablebullet"/>
              <w:numPr>
                <w:ilvl w:val="0"/>
                <w:numId w:val="0"/>
              </w:numPr>
              <w:rPr>
                <w:rFonts w:cs="Arial"/>
                <w:i/>
                <w:lang w:val="en-NZ"/>
              </w:rPr>
            </w:pPr>
            <w:r w:rsidRPr="00820481">
              <w:rPr>
                <w:rFonts w:cs="Arial"/>
                <w:i/>
                <w:lang w:val="en-NZ"/>
              </w:rPr>
              <w:t xml:space="preserve">Purpose: </w:t>
            </w:r>
            <w:r w:rsidR="00D705A6" w:rsidRPr="00820481">
              <w:rPr>
                <w:rFonts w:cs="Arial"/>
                <w:i/>
                <w:lang w:val="en-NZ"/>
              </w:rPr>
              <w:t>T</w:t>
            </w:r>
            <w:r w:rsidRPr="00820481">
              <w:rPr>
                <w:rFonts w:cs="Arial"/>
                <w:i/>
                <w:lang w:val="en-NZ"/>
              </w:rPr>
              <w:t xml:space="preserve">o remind us that </w:t>
            </w:r>
            <w:proofErr w:type="gramStart"/>
            <w:r w:rsidRPr="00820481">
              <w:rPr>
                <w:rFonts w:cs="Arial"/>
                <w:i/>
                <w:lang w:val="en-NZ"/>
              </w:rPr>
              <w:t>in the midst of</w:t>
            </w:r>
            <w:proofErr w:type="gramEnd"/>
            <w:r w:rsidRPr="00820481">
              <w:rPr>
                <w:rFonts w:cs="Arial"/>
                <w:i/>
                <w:lang w:val="en-NZ"/>
              </w:rPr>
              <w:t xml:space="preserve"> all our technology, we need to remember our roots</w:t>
            </w:r>
          </w:p>
          <w:p w14:paraId="6DA1DFFD" w14:textId="77777777" w:rsidR="002F1F28" w:rsidRPr="00820481" w:rsidRDefault="00D60A1C" w:rsidP="00D60A1C">
            <w:pPr>
              <w:pStyle w:val="NCEAtablebullet"/>
              <w:numPr>
                <w:ilvl w:val="0"/>
                <w:numId w:val="0"/>
              </w:numPr>
              <w:ind w:left="227" w:hanging="227"/>
              <w:rPr>
                <w:rFonts w:cs="Arial"/>
                <w:i/>
                <w:lang w:val="en-NZ"/>
              </w:rPr>
            </w:pPr>
            <w:r w:rsidRPr="00820481">
              <w:rPr>
                <w:rFonts w:cs="Arial"/>
                <w:i/>
                <w:lang w:val="en-NZ"/>
              </w:rPr>
              <w:t xml:space="preserve">Title: </w:t>
            </w:r>
            <w:r w:rsidR="002F1F28" w:rsidRPr="00820481">
              <w:rPr>
                <w:rStyle w:val="Emphasis"/>
                <w:rFonts w:cs="Arial"/>
                <w:bCs/>
                <w:lang w:val="en-NZ"/>
              </w:rPr>
              <w:t xml:space="preserve">Year of the Blob </w:t>
            </w:r>
          </w:p>
          <w:p w14:paraId="761ADA3A" w14:textId="77777777" w:rsidR="009A2B2A" w:rsidRDefault="00D60A1C" w:rsidP="00975CE7">
            <w:pPr>
              <w:pStyle w:val="NormalWeb"/>
              <w:spacing w:before="80" w:beforeAutospacing="0" w:after="240" w:afterAutospacing="0"/>
              <w:contextualSpacing/>
              <w:rPr>
                <w:rFonts w:ascii="Arial" w:hAnsi="Arial" w:cs="Arial"/>
                <w:i/>
                <w:sz w:val="20"/>
                <w:szCs w:val="20"/>
                <w:lang w:val="en-NZ"/>
              </w:rPr>
            </w:pPr>
            <w:r w:rsidRPr="00820481">
              <w:rPr>
                <w:rStyle w:val="Emphasis"/>
                <w:rFonts w:ascii="Arial" w:hAnsi="Arial" w:cs="Arial"/>
                <w:sz w:val="20"/>
                <w:szCs w:val="20"/>
                <w:lang w:val="en-NZ"/>
              </w:rPr>
              <w:t>“</w:t>
            </w:r>
            <w:r w:rsidR="002F1F28" w:rsidRPr="00820481">
              <w:rPr>
                <w:rStyle w:val="Emphasis"/>
                <w:rFonts w:ascii="Arial" w:hAnsi="Arial" w:cs="Arial"/>
                <w:sz w:val="20"/>
                <w:szCs w:val="20"/>
                <w:lang w:val="en-NZ"/>
              </w:rPr>
              <w:t>Back in the days, a long, long</w:t>
            </w:r>
            <w:r w:rsidR="00506869" w:rsidRPr="00820481">
              <w:rPr>
                <w:rStyle w:val="Emphasis"/>
                <w:rFonts w:ascii="Arial" w:hAnsi="Arial" w:cs="Arial"/>
                <w:sz w:val="20"/>
                <w:szCs w:val="20"/>
                <w:lang w:val="en-NZ"/>
              </w:rPr>
              <w:t>,</w:t>
            </w:r>
            <w:r w:rsidR="002F1F28" w:rsidRPr="00820481">
              <w:rPr>
                <w:rStyle w:val="Emphasis"/>
                <w:rFonts w:ascii="Arial" w:hAnsi="Arial" w:cs="Arial"/>
                <w:sz w:val="20"/>
                <w:szCs w:val="20"/>
                <w:lang w:val="en-NZ"/>
              </w:rPr>
              <w:t xml:space="preserve"> and even longer time ago, the world was not as effortless as we all know it today.</w:t>
            </w:r>
            <w:r w:rsidR="002F1F28" w:rsidRPr="00820481">
              <w:rPr>
                <w:rFonts w:ascii="Arial" w:hAnsi="Arial" w:cs="Arial"/>
                <w:i/>
                <w:sz w:val="20"/>
                <w:szCs w:val="20"/>
                <w:lang w:val="en-NZ"/>
              </w:rPr>
              <w:t xml:space="preserve"> Being in the 2</w:t>
            </w:r>
            <w:r w:rsidR="00506869" w:rsidRPr="00820481">
              <w:rPr>
                <w:rFonts w:ascii="Arial" w:hAnsi="Arial" w:cs="Arial"/>
                <w:i/>
                <w:sz w:val="20"/>
                <w:szCs w:val="20"/>
                <w:lang w:val="en-NZ"/>
              </w:rPr>
              <w:t>1st</w:t>
            </w:r>
            <w:r w:rsidR="002F1F28" w:rsidRPr="00820481">
              <w:rPr>
                <w:rFonts w:ascii="Arial" w:hAnsi="Arial" w:cs="Arial"/>
                <w:i/>
                <w:sz w:val="20"/>
                <w:szCs w:val="20"/>
                <w:lang w:val="en-NZ"/>
              </w:rPr>
              <w:t xml:space="preserve"> century</w:t>
            </w:r>
            <w:r w:rsidR="00506869" w:rsidRPr="00820481">
              <w:rPr>
                <w:rFonts w:ascii="Arial" w:hAnsi="Arial" w:cs="Arial"/>
                <w:i/>
                <w:sz w:val="20"/>
                <w:szCs w:val="20"/>
                <w:lang w:val="en-NZ"/>
              </w:rPr>
              <w:t>,</w:t>
            </w:r>
            <w:r w:rsidR="002F1F28" w:rsidRPr="00820481">
              <w:rPr>
                <w:rFonts w:ascii="Arial" w:hAnsi="Arial" w:cs="Arial"/>
                <w:i/>
                <w:sz w:val="20"/>
                <w:szCs w:val="20"/>
                <w:lang w:val="en-NZ"/>
              </w:rPr>
              <w:t xml:space="preserve"> where everything you can ever want is at the click of a button</w:t>
            </w:r>
            <w:r w:rsidR="00506869" w:rsidRPr="00820481">
              <w:rPr>
                <w:rFonts w:ascii="Arial" w:hAnsi="Arial" w:cs="Arial"/>
                <w:i/>
                <w:sz w:val="20"/>
                <w:szCs w:val="20"/>
                <w:lang w:val="en-NZ"/>
              </w:rPr>
              <w:t>,</w:t>
            </w:r>
            <w:r w:rsidR="002F1F28" w:rsidRPr="00820481">
              <w:rPr>
                <w:rFonts w:ascii="Arial" w:hAnsi="Arial" w:cs="Arial"/>
                <w:i/>
                <w:sz w:val="20"/>
                <w:szCs w:val="20"/>
                <w:lang w:val="en-NZ"/>
              </w:rPr>
              <w:t xml:space="preserve"> is now a reality. Gone are the days when </w:t>
            </w:r>
            <w:r w:rsidR="002F1F28" w:rsidRPr="00820481">
              <w:rPr>
                <w:rFonts w:ascii="Arial" w:hAnsi="Arial" w:cs="Arial"/>
                <w:i/>
                <w:sz w:val="20"/>
                <w:szCs w:val="20"/>
                <w:lang w:val="en-NZ"/>
              </w:rPr>
              <w:lastRenderedPageBreak/>
              <w:t>Homo sapiens had to work to catch his food; now he has the option of the painless and energy-conserving alternative of the supermarket. Being in a time when we can complain about the excruciating two minutes it takes to make noodles is the epitome of the degeneration of the human condition.</w:t>
            </w:r>
          </w:p>
          <w:p w14:paraId="7F32E3DE" w14:textId="77777777" w:rsidR="002F1F28" w:rsidRPr="00820481" w:rsidRDefault="00D60A1C" w:rsidP="00975CE7">
            <w:pPr>
              <w:pStyle w:val="NormalWeb"/>
              <w:spacing w:before="80" w:beforeAutospacing="0" w:after="240" w:afterAutospacing="0"/>
              <w:contextualSpacing/>
              <w:rPr>
                <w:rFonts w:ascii="Arial" w:hAnsi="Arial" w:cs="Arial"/>
                <w:i/>
                <w:sz w:val="20"/>
                <w:szCs w:val="20"/>
                <w:lang w:val="en-NZ"/>
              </w:rPr>
            </w:pPr>
            <w:r w:rsidRPr="00820481">
              <w:rPr>
                <w:rFonts w:ascii="Arial" w:hAnsi="Arial" w:cs="Arial"/>
                <w:i/>
                <w:sz w:val="20"/>
                <w:szCs w:val="20"/>
                <w:lang w:val="en-NZ"/>
              </w:rPr>
              <w:t>“</w:t>
            </w:r>
            <w:r w:rsidR="002F1F28" w:rsidRPr="00820481">
              <w:rPr>
                <w:rFonts w:ascii="Arial" w:hAnsi="Arial" w:cs="Arial"/>
                <w:i/>
                <w:sz w:val="20"/>
                <w:szCs w:val="20"/>
                <w:lang w:val="en-NZ"/>
              </w:rPr>
              <w:t>The 21st century has possibly made the human being the laziest species that c</w:t>
            </w:r>
            <w:r w:rsidR="00506869" w:rsidRPr="00820481">
              <w:rPr>
                <w:rFonts w:ascii="Arial" w:hAnsi="Arial" w:cs="Arial"/>
                <w:i/>
                <w:sz w:val="20"/>
                <w:szCs w:val="20"/>
                <w:lang w:val="en-NZ"/>
              </w:rPr>
              <w:t>ould</w:t>
            </w:r>
            <w:r w:rsidR="002F1F28" w:rsidRPr="00820481">
              <w:rPr>
                <w:rFonts w:ascii="Arial" w:hAnsi="Arial" w:cs="Arial"/>
                <w:i/>
                <w:sz w:val="20"/>
                <w:szCs w:val="20"/>
                <w:lang w:val="en-NZ"/>
              </w:rPr>
              <w:t xml:space="preserve"> ever be described. </w:t>
            </w:r>
            <w:r w:rsidR="00506869" w:rsidRPr="00820481">
              <w:rPr>
                <w:rStyle w:val="Emphasis"/>
                <w:rFonts w:ascii="Arial" w:hAnsi="Arial" w:cs="Arial"/>
                <w:sz w:val="20"/>
                <w:szCs w:val="20"/>
                <w:lang w:val="en-NZ"/>
              </w:rPr>
              <w:t>C</w:t>
            </w:r>
            <w:r w:rsidR="002F1F28" w:rsidRPr="00820481">
              <w:rPr>
                <w:rStyle w:val="Emphasis"/>
                <w:rFonts w:ascii="Arial" w:hAnsi="Arial" w:cs="Arial"/>
                <w:sz w:val="20"/>
                <w:szCs w:val="20"/>
                <w:lang w:val="en-NZ"/>
              </w:rPr>
              <w:t>avemen were constantly battling the elements around them to survive, and yet we find ourselves aggravated by long supermarket queues</w:t>
            </w:r>
            <w:r w:rsidR="00506869" w:rsidRPr="00820481">
              <w:rPr>
                <w:rStyle w:val="Emphasis"/>
                <w:rFonts w:ascii="Arial" w:hAnsi="Arial" w:cs="Arial"/>
                <w:sz w:val="20"/>
                <w:szCs w:val="20"/>
                <w:lang w:val="en-NZ"/>
              </w:rPr>
              <w:t>,</w:t>
            </w:r>
            <w:r w:rsidR="002F1F28" w:rsidRPr="00820481">
              <w:rPr>
                <w:rStyle w:val="Emphasis"/>
                <w:rFonts w:ascii="Arial" w:hAnsi="Arial" w:cs="Arial"/>
                <w:sz w:val="20"/>
                <w:szCs w:val="20"/>
                <w:lang w:val="en-NZ"/>
              </w:rPr>
              <w:t xml:space="preserve"> and annoyance in road traffic</w:t>
            </w:r>
            <w:r w:rsidR="00506869" w:rsidRPr="00820481">
              <w:rPr>
                <w:rStyle w:val="Emphasis"/>
                <w:rFonts w:ascii="Arial" w:hAnsi="Arial" w:cs="Arial"/>
                <w:sz w:val="20"/>
                <w:szCs w:val="20"/>
                <w:lang w:val="en-NZ"/>
              </w:rPr>
              <w:t xml:space="preserve"> is</w:t>
            </w:r>
            <w:r w:rsidR="002F1F28" w:rsidRPr="00820481">
              <w:rPr>
                <w:rStyle w:val="Emphasis"/>
                <w:rFonts w:ascii="Arial" w:hAnsi="Arial" w:cs="Arial"/>
                <w:sz w:val="20"/>
                <w:szCs w:val="20"/>
                <w:lang w:val="en-NZ"/>
              </w:rPr>
              <w:t xml:space="preserve"> scarily common. </w:t>
            </w:r>
            <w:r w:rsidR="002F1F28" w:rsidRPr="00820481">
              <w:rPr>
                <w:rFonts w:ascii="Arial" w:hAnsi="Arial" w:cs="Arial"/>
                <w:i/>
                <w:sz w:val="20"/>
                <w:szCs w:val="20"/>
                <w:lang w:val="en-NZ"/>
              </w:rPr>
              <w:t xml:space="preserve">Maybe this is an adaptation of our </w:t>
            </w:r>
            <w:proofErr w:type="gramStart"/>
            <w:r w:rsidR="002F1F28" w:rsidRPr="00820481">
              <w:rPr>
                <w:rFonts w:ascii="Arial" w:hAnsi="Arial" w:cs="Arial"/>
                <w:i/>
                <w:sz w:val="20"/>
                <w:szCs w:val="20"/>
                <w:lang w:val="en-NZ"/>
              </w:rPr>
              <w:t>natural instinct</w:t>
            </w:r>
            <w:proofErr w:type="gramEnd"/>
            <w:r w:rsidR="002F1F28" w:rsidRPr="00820481">
              <w:rPr>
                <w:rFonts w:ascii="Arial" w:hAnsi="Arial" w:cs="Arial"/>
                <w:i/>
                <w:sz w:val="20"/>
                <w:szCs w:val="20"/>
                <w:lang w:val="en-NZ"/>
              </w:rPr>
              <w:t xml:space="preserve"> to find the easiest way of getting things done. However, </w:t>
            </w:r>
            <w:r w:rsidR="002F1F28" w:rsidRPr="00820481">
              <w:rPr>
                <w:rStyle w:val="Emphasis"/>
                <w:rFonts w:ascii="Arial" w:hAnsi="Arial" w:cs="Arial"/>
                <w:sz w:val="20"/>
                <w:szCs w:val="20"/>
                <w:lang w:val="en-NZ"/>
              </w:rPr>
              <w:t>when set up in contrast to the life of a caveman, not many present</w:t>
            </w:r>
            <w:r w:rsidR="00506869" w:rsidRPr="00820481">
              <w:rPr>
                <w:rStyle w:val="Emphasis"/>
                <w:rFonts w:ascii="Arial" w:hAnsi="Arial" w:cs="Arial"/>
                <w:sz w:val="20"/>
                <w:szCs w:val="20"/>
                <w:lang w:val="en-NZ"/>
              </w:rPr>
              <w:t>-</w:t>
            </w:r>
            <w:r w:rsidR="002F1F28" w:rsidRPr="00820481">
              <w:rPr>
                <w:rStyle w:val="Emphasis"/>
                <w:rFonts w:ascii="Arial" w:hAnsi="Arial" w:cs="Arial"/>
                <w:sz w:val="20"/>
                <w:szCs w:val="20"/>
                <w:lang w:val="en-NZ"/>
              </w:rPr>
              <w:t>day problems qualify to validate the extreme examples of laziness exhibited today</w:t>
            </w:r>
            <w:r w:rsidR="002F1F28" w:rsidRPr="00820481">
              <w:rPr>
                <w:rFonts w:ascii="Arial" w:hAnsi="Arial" w:cs="Arial"/>
                <w:i/>
                <w:sz w:val="20"/>
                <w:szCs w:val="20"/>
                <w:lang w:val="en-NZ"/>
              </w:rPr>
              <w:t>. I agree that back in the Stone Age life may have been simpler, but that did not make it easier for the people of the time.</w:t>
            </w:r>
          </w:p>
          <w:p w14:paraId="5E5CC524" w14:textId="77777777" w:rsidR="002F1F28" w:rsidRPr="00820481" w:rsidRDefault="00D705A6" w:rsidP="00731844">
            <w:pPr>
              <w:pStyle w:val="NormalWeb"/>
              <w:spacing w:before="160" w:beforeAutospacing="0" w:after="80" w:afterAutospacing="0"/>
              <w:rPr>
                <w:rFonts w:ascii="Arial" w:hAnsi="Arial" w:cs="Arial"/>
                <w:i/>
                <w:sz w:val="20"/>
                <w:szCs w:val="20"/>
                <w:lang w:val="en-NZ"/>
              </w:rPr>
            </w:pPr>
            <w:r w:rsidRPr="00820481">
              <w:rPr>
                <w:rFonts w:ascii="Arial" w:hAnsi="Arial" w:cs="Arial"/>
                <w:i/>
                <w:sz w:val="20"/>
                <w:szCs w:val="20"/>
                <w:lang w:val="en-NZ"/>
              </w:rPr>
              <w:t>“</w:t>
            </w:r>
            <w:r w:rsidR="002F1F28" w:rsidRPr="00820481">
              <w:rPr>
                <w:rFonts w:ascii="Arial" w:hAnsi="Arial" w:cs="Arial"/>
                <w:i/>
                <w:sz w:val="20"/>
                <w:szCs w:val="20"/>
                <w:lang w:val="en-NZ"/>
              </w:rPr>
              <w:t>We are fast on our way to becoming human blobs</w:t>
            </w:r>
            <w:r w:rsidR="00506869" w:rsidRPr="00820481">
              <w:rPr>
                <w:rFonts w:ascii="Arial" w:hAnsi="Arial" w:cs="Arial"/>
                <w:i/>
                <w:sz w:val="20"/>
                <w:szCs w:val="20"/>
                <w:lang w:val="en-NZ"/>
              </w:rPr>
              <w:t>,</w:t>
            </w:r>
            <w:r w:rsidR="002F1F28" w:rsidRPr="00820481">
              <w:rPr>
                <w:rFonts w:ascii="Arial" w:hAnsi="Arial" w:cs="Arial"/>
                <w:i/>
                <w:sz w:val="20"/>
                <w:szCs w:val="20"/>
                <w:lang w:val="en-NZ"/>
              </w:rPr>
              <w:t xml:space="preserve"> as the film </w:t>
            </w:r>
            <w:proofErr w:type="spellStart"/>
            <w:r w:rsidR="002F1F28" w:rsidRPr="00820481">
              <w:rPr>
                <w:rFonts w:ascii="Arial" w:hAnsi="Arial" w:cs="Arial"/>
                <w:sz w:val="20"/>
                <w:szCs w:val="20"/>
                <w:lang w:val="en-NZ"/>
              </w:rPr>
              <w:t>Wall</w:t>
            </w:r>
            <w:r w:rsidR="00051490" w:rsidRPr="00820481">
              <w:rPr>
                <w:rFonts w:ascii="Arial" w:hAnsi="Arial" w:cs="Arial"/>
                <w:sz w:val="20"/>
                <w:szCs w:val="20"/>
                <w:lang w:val="en-NZ"/>
              </w:rPr>
              <w:t>·</w:t>
            </w:r>
            <w:r w:rsidR="002F1F28" w:rsidRPr="00820481">
              <w:rPr>
                <w:rFonts w:ascii="Arial" w:hAnsi="Arial" w:cs="Arial"/>
                <w:sz w:val="20"/>
                <w:szCs w:val="20"/>
                <w:lang w:val="en-NZ"/>
              </w:rPr>
              <w:t>E</w:t>
            </w:r>
            <w:proofErr w:type="spellEnd"/>
            <w:r w:rsidR="002F1F28" w:rsidRPr="00820481">
              <w:rPr>
                <w:rFonts w:ascii="Arial" w:hAnsi="Arial" w:cs="Arial"/>
                <w:i/>
                <w:sz w:val="20"/>
                <w:szCs w:val="20"/>
                <w:lang w:val="en-NZ"/>
              </w:rPr>
              <w:t xml:space="preserve"> was kind enough to point out. In the future the Earth could become completely polluted</w:t>
            </w:r>
            <w:r w:rsidR="00051490" w:rsidRPr="00820481">
              <w:rPr>
                <w:rFonts w:ascii="Arial" w:hAnsi="Arial" w:cs="Arial"/>
                <w:i/>
                <w:sz w:val="20"/>
                <w:szCs w:val="20"/>
                <w:lang w:val="en-NZ"/>
              </w:rPr>
              <w:t>,</w:t>
            </w:r>
            <w:r w:rsidR="002F1F28" w:rsidRPr="00820481">
              <w:rPr>
                <w:rFonts w:ascii="Arial" w:hAnsi="Arial" w:cs="Arial"/>
                <w:i/>
                <w:sz w:val="20"/>
                <w:szCs w:val="20"/>
                <w:lang w:val="en-NZ"/>
              </w:rPr>
              <w:t xml:space="preserve"> with the last of </w:t>
            </w:r>
            <w:proofErr w:type="gramStart"/>
            <w:r w:rsidR="002F1F28" w:rsidRPr="00820481">
              <w:rPr>
                <w:rFonts w:ascii="Arial" w:hAnsi="Arial" w:cs="Arial"/>
                <w:i/>
                <w:sz w:val="20"/>
                <w:szCs w:val="20"/>
                <w:lang w:val="en-NZ"/>
              </w:rPr>
              <w:t>the human race</w:t>
            </w:r>
            <w:proofErr w:type="gramEnd"/>
            <w:r w:rsidR="002F1F28" w:rsidRPr="00820481">
              <w:rPr>
                <w:rFonts w:ascii="Arial" w:hAnsi="Arial" w:cs="Arial"/>
                <w:i/>
                <w:sz w:val="20"/>
                <w:szCs w:val="20"/>
                <w:lang w:val="en-NZ"/>
              </w:rPr>
              <w:t xml:space="preserve"> living in space, virtually unable to walk because of their reliance on technology to fulfil their every whim. Frankly, this film frightened me. </w:t>
            </w:r>
            <w:r w:rsidR="002F1F28" w:rsidRPr="00820481">
              <w:rPr>
                <w:rStyle w:val="Emphasis"/>
                <w:rFonts w:ascii="Arial" w:hAnsi="Arial" w:cs="Arial"/>
                <w:sz w:val="20"/>
                <w:szCs w:val="20"/>
                <w:lang w:val="en-NZ"/>
              </w:rPr>
              <w:t xml:space="preserve">It showed human beings </w:t>
            </w:r>
            <w:r w:rsidR="00051490" w:rsidRPr="00820481">
              <w:rPr>
                <w:rStyle w:val="Emphasis"/>
                <w:rFonts w:ascii="Arial" w:hAnsi="Arial" w:cs="Arial"/>
                <w:sz w:val="20"/>
                <w:szCs w:val="20"/>
                <w:lang w:val="en-NZ"/>
              </w:rPr>
              <w:t>taking</w:t>
            </w:r>
            <w:r w:rsidR="002F1F28" w:rsidRPr="00820481">
              <w:rPr>
                <w:rStyle w:val="Emphasis"/>
                <w:rFonts w:ascii="Arial" w:hAnsi="Arial" w:cs="Arial"/>
                <w:sz w:val="20"/>
                <w:szCs w:val="20"/>
                <w:lang w:val="en-NZ"/>
              </w:rPr>
              <w:t xml:space="preserve"> the personification of laziness to the extreme and thus creating somewhat of an anti-evolution. </w:t>
            </w:r>
          </w:p>
          <w:p w14:paraId="2803DBE8" w14:textId="77777777" w:rsidR="002F1F28" w:rsidRPr="00820481" w:rsidRDefault="00D705A6" w:rsidP="00D705A6">
            <w:pPr>
              <w:pStyle w:val="NormalWeb"/>
              <w:spacing w:before="80" w:beforeAutospacing="0" w:after="80" w:afterAutospacing="0"/>
              <w:rPr>
                <w:rFonts w:ascii="Arial" w:hAnsi="Arial" w:cs="Arial"/>
                <w:i/>
                <w:sz w:val="20"/>
                <w:szCs w:val="20"/>
                <w:lang w:val="en-NZ"/>
              </w:rPr>
            </w:pPr>
            <w:r w:rsidRPr="00820481">
              <w:rPr>
                <w:rFonts w:ascii="Arial" w:hAnsi="Arial" w:cs="Arial"/>
                <w:i/>
                <w:sz w:val="20"/>
                <w:szCs w:val="20"/>
                <w:lang w:val="en-NZ"/>
              </w:rPr>
              <w:t>“</w:t>
            </w:r>
            <w:r w:rsidR="002F1F28" w:rsidRPr="00820481">
              <w:rPr>
                <w:rFonts w:ascii="Arial" w:hAnsi="Arial" w:cs="Arial"/>
                <w:i/>
                <w:sz w:val="20"/>
                <w:szCs w:val="20"/>
                <w:lang w:val="en-NZ"/>
              </w:rPr>
              <w:t xml:space="preserve">The Chinese </w:t>
            </w:r>
            <w:r w:rsidR="00051490" w:rsidRPr="00820481">
              <w:rPr>
                <w:rFonts w:ascii="Arial" w:hAnsi="Arial" w:cs="Arial"/>
                <w:i/>
                <w:sz w:val="20"/>
                <w:szCs w:val="20"/>
                <w:lang w:val="en-NZ"/>
              </w:rPr>
              <w:t>z</w:t>
            </w:r>
            <w:r w:rsidR="002F1F28" w:rsidRPr="00820481">
              <w:rPr>
                <w:rFonts w:ascii="Arial" w:hAnsi="Arial" w:cs="Arial"/>
                <w:i/>
                <w:sz w:val="20"/>
                <w:szCs w:val="20"/>
                <w:lang w:val="en-NZ"/>
              </w:rPr>
              <w:t xml:space="preserve">odiac has various animals for every </w:t>
            </w:r>
            <w:r w:rsidR="00051490" w:rsidRPr="00820481">
              <w:rPr>
                <w:rFonts w:ascii="Arial" w:hAnsi="Arial" w:cs="Arial"/>
                <w:i/>
                <w:sz w:val="20"/>
                <w:szCs w:val="20"/>
                <w:lang w:val="en-NZ"/>
              </w:rPr>
              <w:t>12</w:t>
            </w:r>
            <w:r w:rsidR="002F1F28" w:rsidRPr="00820481">
              <w:rPr>
                <w:rFonts w:ascii="Arial" w:hAnsi="Arial" w:cs="Arial"/>
                <w:i/>
                <w:sz w:val="20"/>
                <w:szCs w:val="20"/>
                <w:lang w:val="en-NZ"/>
              </w:rPr>
              <w:t xml:space="preserve"> years. </w:t>
            </w:r>
            <w:r w:rsidR="002F1F28" w:rsidRPr="00820481">
              <w:rPr>
                <w:rStyle w:val="Emphasis"/>
                <w:rFonts w:ascii="Arial" w:hAnsi="Arial" w:cs="Arial"/>
                <w:sz w:val="20"/>
                <w:szCs w:val="20"/>
                <w:lang w:val="en-NZ"/>
              </w:rPr>
              <w:t>I feel</w:t>
            </w:r>
            <w:r w:rsidR="00051490" w:rsidRPr="00820481">
              <w:rPr>
                <w:rStyle w:val="Emphasis"/>
                <w:rFonts w:ascii="Arial" w:hAnsi="Arial" w:cs="Arial"/>
                <w:sz w:val="20"/>
                <w:szCs w:val="20"/>
                <w:lang w:val="en-NZ"/>
              </w:rPr>
              <w:t xml:space="preserve"> that</w:t>
            </w:r>
            <w:r w:rsidR="002F1F28" w:rsidRPr="00820481">
              <w:rPr>
                <w:rStyle w:val="Emphasis"/>
                <w:rFonts w:ascii="Arial" w:hAnsi="Arial" w:cs="Arial"/>
                <w:sz w:val="20"/>
                <w:szCs w:val="20"/>
                <w:lang w:val="en-NZ"/>
              </w:rPr>
              <w:t xml:space="preserve"> in our time of human development change is imminent</w:t>
            </w:r>
            <w:r w:rsidR="00051490" w:rsidRPr="00820481">
              <w:rPr>
                <w:rStyle w:val="Emphasis"/>
                <w:rFonts w:ascii="Arial" w:hAnsi="Arial" w:cs="Arial"/>
                <w:sz w:val="20"/>
                <w:szCs w:val="20"/>
                <w:lang w:val="en-NZ"/>
              </w:rPr>
              <w:t>. A</w:t>
            </w:r>
            <w:r w:rsidR="002F1F28" w:rsidRPr="00820481">
              <w:rPr>
                <w:rStyle w:val="Emphasis"/>
                <w:rFonts w:ascii="Arial" w:hAnsi="Arial" w:cs="Arial"/>
                <w:sz w:val="20"/>
                <w:szCs w:val="20"/>
                <w:lang w:val="en-NZ"/>
              </w:rPr>
              <w:t xml:space="preserve"> new creature is required to be added to the Chinese </w:t>
            </w:r>
            <w:r w:rsidR="00051490" w:rsidRPr="00820481">
              <w:rPr>
                <w:rStyle w:val="Emphasis"/>
                <w:rFonts w:ascii="Arial" w:hAnsi="Arial" w:cs="Arial"/>
                <w:sz w:val="20"/>
                <w:szCs w:val="20"/>
                <w:lang w:val="en-NZ"/>
              </w:rPr>
              <w:t>zodiac: t</w:t>
            </w:r>
            <w:r w:rsidR="002F1F28" w:rsidRPr="00820481">
              <w:rPr>
                <w:rStyle w:val="Emphasis"/>
                <w:rFonts w:ascii="Arial" w:hAnsi="Arial" w:cs="Arial"/>
                <w:sz w:val="20"/>
                <w:szCs w:val="20"/>
                <w:lang w:val="en-NZ"/>
              </w:rPr>
              <w:t>he Blob.</w:t>
            </w:r>
            <w:r w:rsidR="002F1F28" w:rsidRPr="00820481">
              <w:rPr>
                <w:rFonts w:ascii="Arial" w:hAnsi="Arial" w:cs="Arial"/>
                <w:i/>
                <w:sz w:val="20"/>
                <w:szCs w:val="20"/>
                <w:lang w:val="en-NZ"/>
              </w:rPr>
              <w:t xml:space="preserve"> This seems the direction in which humanity is headed. An increase in technology dependence </w:t>
            </w:r>
            <w:r w:rsidR="002F1F28" w:rsidRPr="00820481">
              <w:rPr>
                <w:rFonts w:ascii="Arial" w:hAnsi="Arial" w:cs="Arial"/>
                <w:i/>
                <w:sz w:val="20"/>
                <w:szCs w:val="20"/>
                <w:lang w:val="en-NZ"/>
              </w:rPr>
              <w:lastRenderedPageBreak/>
              <w:t>may leave us no use for the human body; we could all end up just surviving with robotic servants tending to our every need, the sole purpose of our existence</w:t>
            </w:r>
            <w:r w:rsidR="00051490" w:rsidRPr="00820481">
              <w:rPr>
                <w:rFonts w:ascii="Arial" w:hAnsi="Arial" w:cs="Arial"/>
                <w:i/>
                <w:sz w:val="20"/>
                <w:szCs w:val="20"/>
                <w:lang w:val="en-NZ"/>
              </w:rPr>
              <w:t xml:space="preserve"> being</w:t>
            </w:r>
            <w:r w:rsidR="002F1F28" w:rsidRPr="00820481">
              <w:rPr>
                <w:rFonts w:ascii="Arial" w:hAnsi="Arial" w:cs="Arial"/>
                <w:i/>
                <w:sz w:val="20"/>
                <w:szCs w:val="20"/>
                <w:lang w:val="en-NZ"/>
              </w:rPr>
              <w:t xml:space="preserve"> to complain about the sluggishness of our new technology as we slowly evolve to balls of fat.</w:t>
            </w:r>
          </w:p>
          <w:p w14:paraId="3718275A" w14:textId="77777777" w:rsidR="002F1F28" w:rsidRPr="00820481" w:rsidRDefault="00D705A6" w:rsidP="00D705A6">
            <w:pPr>
              <w:pStyle w:val="NormalWeb"/>
              <w:spacing w:before="80" w:beforeAutospacing="0" w:after="80" w:afterAutospacing="0"/>
              <w:rPr>
                <w:rFonts w:ascii="Arial" w:hAnsi="Arial" w:cs="Arial"/>
                <w:i/>
                <w:sz w:val="20"/>
                <w:szCs w:val="20"/>
                <w:lang w:val="en-NZ"/>
              </w:rPr>
            </w:pPr>
            <w:r w:rsidRPr="00820481">
              <w:rPr>
                <w:rFonts w:ascii="Arial" w:hAnsi="Arial" w:cs="Arial"/>
                <w:i/>
                <w:sz w:val="20"/>
                <w:szCs w:val="20"/>
                <w:lang w:val="en-NZ"/>
              </w:rPr>
              <w:t>“</w:t>
            </w:r>
            <w:r w:rsidR="002F1F28" w:rsidRPr="00820481">
              <w:rPr>
                <w:rFonts w:ascii="Arial" w:hAnsi="Arial" w:cs="Arial"/>
                <w:i/>
                <w:sz w:val="20"/>
                <w:szCs w:val="20"/>
                <w:lang w:val="en-NZ"/>
              </w:rPr>
              <w:t xml:space="preserve">With consumerism at its most prevalent, people are forgetting the way things used to be and have started taking for granted everything that has made their lives easier. </w:t>
            </w:r>
            <w:r w:rsidR="002F1F28" w:rsidRPr="00820481">
              <w:rPr>
                <w:rStyle w:val="Strong"/>
                <w:rFonts w:ascii="Arial" w:hAnsi="Arial" w:cs="Arial"/>
                <w:b w:val="0"/>
                <w:i/>
                <w:sz w:val="20"/>
                <w:szCs w:val="20"/>
                <w:lang w:val="en-NZ"/>
              </w:rPr>
              <w:t xml:space="preserve">I cannot imagine having to start a fire with sticks or rocks when the hardest igniter I have ever used is a match; I cannot imagine having to hunt dinner for hours using a spear to immobilise it when the hardest I have had to run for my food is to the counter of a takeaway restaurant. </w:t>
            </w:r>
            <w:r w:rsidR="002F1F28" w:rsidRPr="00820481">
              <w:rPr>
                <w:rFonts w:ascii="Arial" w:hAnsi="Arial" w:cs="Arial"/>
                <w:i/>
                <w:sz w:val="20"/>
                <w:szCs w:val="20"/>
                <w:lang w:val="en-NZ"/>
              </w:rPr>
              <w:t>It's all about fast food, fast shopping</w:t>
            </w:r>
            <w:r w:rsidR="00C728C2" w:rsidRPr="00820481">
              <w:rPr>
                <w:rFonts w:ascii="Arial" w:hAnsi="Arial" w:cs="Arial"/>
                <w:i/>
                <w:sz w:val="20"/>
                <w:szCs w:val="20"/>
                <w:lang w:val="en-NZ"/>
              </w:rPr>
              <w:t>,</w:t>
            </w:r>
            <w:r w:rsidR="002F1F28" w:rsidRPr="00820481">
              <w:rPr>
                <w:rFonts w:ascii="Arial" w:hAnsi="Arial" w:cs="Arial"/>
                <w:i/>
                <w:sz w:val="20"/>
                <w:szCs w:val="20"/>
                <w:lang w:val="en-NZ"/>
              </w:rPr>
              <w:t xml:space="preserve"> and</w:t>
            </w:r>
            <w:r w:rsidR="00C728C2" w:rsidRPr="00820481">
              <w:rPr>
                <w:rFonts w:ascii="Arial" w:hAnsi="Arial" w:cs="Arial"/>
                <w:i/>
                <w:sz w:val="20"/>
                <w:szCs w:val="20"/>
                <w:lang w:val="en-NZ"/>
              </w:rPr>
              <w:t xml:space="preserve"> a</w:t>
            </w:r>
            <w:r w:rsidR="002F1F28" w:rsidRPr="00820481">
              <w:rPr>
                <w:rFonts w:ascii="Arial" w:hAnsi="Arial" w:cs="Arial"/>
                <w:i/>
                <w:sz w:val="20"/>
                <w:szCs w:val="20"/>
                <w:lang w:val="en-NZ"/>
              </w:rPr>
              <w:t xml:space="preserve"> fast life. But when you put it all into perspective</w:t>
            </w:r>
            <w:r w:rsidR="00C728C2" w:rsidRPr="00820481">
              <w:rPr>
                <w:rFonts w:ascii="Arial" w:hAnsi="Arial" w:cs="Arial"/>
                <w:i/>
                <w:sz w:val="20"/>
                <w:szCs w:val="20"/>
                <w:lang w:val="en-NZ"/>
              </w:rPr>
              <w:t>,</w:t>
            </w:r>
            <w:r w:rsidR="002F1F28" w:rsidRPr="00820481">
              <w:rPr>
                <w:rFonts w:ascii="Arial" w:hAnsi="Arial" w:cs="Arial"/>
                <w:i/>
                <w:sz w:val="20"/>
                <w:szCs w:val="20"/>
                <w:lang w:val="en-NZ"/>
              </w:rPr>
              <w:t xml:space="preserve"> the one thing </w:t>
            </w:r>
            <w:r w:rsidR="00C728C2" w:rsidRPr="00820481">
              <w:rPr>
                <w:rFonts w:ascii="Arial" w:hAnsi="Arial" w:cs="Arial"/>
                <w:i/>
                <w:sz w:val="20"/>
                <w:szCs w:val="20"/>
                <w:lang w:val="en-NZ"/>
              </w:rPr>
              <w:t>that</w:t>
            </w:r>
            <w:r w:rsidR="002F1F28" w:rsidRPr="00820481">
              <w:rPr>
                <w:rFonts w:ascii="Arial" w:hAnsi="Arial" w:cs="Arial"/>
                <w:i/>
                <w:sz w:val="20"/>
                <w:szCs w:val="20"/>
                <w:lang w:val="en-NZ"/>
              </w:rPr>
              <w:t xml:space="preserve"> slows down is </w:t>
            </w:r>
            <w:r w:rsidR="002F1F28" w:rsidRPr="00820481">
              <w:rPr>
                <w:rStyle w:val="Emphasis"/>
                <w:rFonts w:ascii="Arial" w:hAnsi="Arial" w:cs="Arial"/>
                <w:sz w:val="20"/>
                <w:szCs w:val="20"/>
                <w:lang w:val="en-NZ"/>
              </w:rPr>
              <w:t>the actual act</w:t>
            </w:r>
            <w:r w:rsidR="002F1F28" w:rsidRPr="00820481">
              <w:rPr>
                <w:rFonts w:ascii="Arial" w:hAnsi="Arial" w:cs="Arial"/>
                <w:i/>
                <w:sz w:val="20"/>
                <w:szCs w:val="20"/>
                <w:lang w:val="en-NZ"/>
              </w:rPr>
              <w:t xml:space="preserve"> involved in the process; and people still find reason to complain of the speed of these time</w:t>
            </w:r>
            <w:r w:rsidR="00C728C2" w:rsidRPr="00820481">
              <w:rPr>
                <w:rFonts w:ascii="Arial" w:hAnsi="Arial" w:cs="Arial"/>
                <w:i/>
                <w:sz w:val="20"/>
                <w:szCs w:val="20"/>
                <w:lang w:val="en-NZ"/>
              </w:rPr>
              <w:t>-</w:t>
            </w:r>
            <w:r w:rsidR="002F1F28" w:rsidRPr="00820481">
              <w:rPr>
                <w:rFonts w:ascii="Arial" w:hAnsi="Arial" w:cs="Arial"/>
                <w:i/>
                <w:sz w:val="20"/>
                <w:szCs w:val="20"/>
                <w:lang w:val="en-NZ"/>
              </w:rPr>
              <w:t>saving conveniences. Society places value on the efficiency and speed of everything, which is all well and fine. But where is the appreciation? As we strive to be better and faster</w:t>
            </w:r>
            <w:r w:rsidR="00C728C2" w:rsidRPr="00820481">
              <w:rPr>
                <w:rFonts w:ascii="Arial" w:hAnsi="Arial" w:cs="Arial"/>
                <w:i/>
                <w:sz w:val="20"/>
                <w:szCs w:val="20"/>
                <w:lang w:val="en-NZ"/>
              </w:rPr>
              <w:t>,</w:t>
            </w:r>
            <w:r w:rsidR="002F1F28" w:rsidRPr="00820481">
              <w:rPr>
                <w:rFonts w:ascii="Arial" w:hAnsi="Arial" w:cs="Arial"/>
                <w:i/>
                <w:sz w:val="20"/>
                <w:szCs w:val="20"/>
                <w:lang w:val="en-NZ"/>
              </w:rPr>
              <w:t xml:space="preserve"> we take humanity for granted.</w:t>
            </w:r>
          </w:p>
          <w:p w14:paraId="34AA79E5" w14:textId="77777777" w:rsidR="002F1F28" w:rsidRPr="00820481" w:rsidRDefault="00D705A6" w:rsidP="00D705A6">
            <w:pPr>
              <w:pStyle w:val="NormalWeb"/>
              <w:spacing w:before="80" w:beforeAutospacing="0" w:after="80" w:afterAutospacing="0"/>
              <w:rPr>
                <w:rFonts w:ascii="Arial" w:hAnsi="Arial" w:cs="Arial"/>
                <w:i/>
                <w:sz w:val="20"/>
                <w:szCs w:val="20"/>
                <w:lang w:val="en-NZ"/>
              </w:rPr>
            </w:pPr>
            <w:r w:rsidRPr="00820481">
              <w:rPr>
                <w:rFonts w:ascii="Arial" w:hAnsi="Arial" w:cs="Arial"/>
                <w:i/>
                <w:sz w:val="20"/>
                <w:szCs w:val="20"/>
                <w:lang w:val="en-NZ"/>
              </w:rPr>
              <w:t>“</w:t>
            </w:r>
            <w:r w:rsidR="002F1F28" w:rsidRPr="00820481">
              <w:rPr>
                <w:rFonts w:ascii="Arial" w:hAnsi="Arial" w:cs="Arial"/>
                <w:i/>
                <w:sz w:val="20"/>
                <w:szCs w:val="20"/>
                <w:lang w:val="en-NZ"/>
              </w:rPr>
              <w:t xml:space="preserve">When you can't wait for the little things in life, there must be something wrong. In our desire to be at the top of the food chain we have become a </w:t>
            </w:r>
            <w:proofErr w:type="gramStart"/>
            <w:r w:rsidR="002F1F28" w:rsidRPr="00820481">
              <w:rPr>
                <w:rFonts w:ascii="Arial" w:hAnsi="Arial" w:cs="Arial"/>
                <w:i/>
                <w:sz w:val="20"/>
                <w:szCs w:val="20"/>
                <w:lang w:val="en-NZ"/>
              </w:rPr>
              <w:t>laughing stock</w:t>
            </w:r>
            <w:proofErr w:type="gramEnd"/>
            <w:r w:rsidR="002F1F28" w:rsidRPr="00820481">
              <w:rPr>
                <w:rFonts w:ascii="Arial" w:hAnsi="Arial" w:cs="Arial"/>
                <w:i/>
                <w:sz w:val="20"/>
                <w:szCs w:val="20"/>
                <w:lang w:val="en-NZ"/>
              </w:rPr>
              <w:t xml:space="preserve"> of the natural world. What can we anticipate for future generations? Gelatinous blobs of beings whose only movement</w:t>
            </w:r>
            <w:r w:rsidR="00C728C2" w:rsidRPr="00820481">
              <w:rPr>
                <w:rFonts w:ascii="Arial" w:hAnsi="Arial" w:cs="Arial"/>
                <w:i/>
                <w:sz w:val="20"/>
                <w:szCs w:val="20"/>
                <w:lang w:val="en-NZ"/>
              </w:rPr>
              <w:t>s are</w:t>
            </w:r>
            <w:r w:rsidR="002F1F28" w:rsidRPr="00820481">
              <w:rPr>
                <w:rFonts w:ascii="Arial" w:hAnsi="Arial" w:cs="Arial"/>
                <w:i/>
                <w:sz w:val="20"/>
                <w:szCs w:val="20"/>
                <w:lang w:val="en-NZ"/>
              </w:rPr>
              <w:t xml:space="preserve"> to either stuff nutrients into their gobs or to buy unnecessary junk they don't need on the </w:t>
            </w:r>
            <w:r w:rsidR="00C728C2" w:rsidRPr="00820481">
              <w:rPr>
                <w:rFonts w:ascii="Arial" w:hAnsi="Arial" w:cs="Arial"/>
                <w:i/>
                <w:sz w:val="20"/>
                <w:szCs w:val="20"/>
                <w:lang w:val="en-NZ"/>
              </w:rPr>
              <w:t>I</w:t>
            </w:r>
            <w:r w:rsidR="002F1F28" w:rsidRPr="00820481">
              <w:rPr>
                <w:rFonts w:ascii="Arial" w:hAnsi="Arial" w:cs="Arial"/>
                <w:i/>
                <w:sz w:val="20"/>
                <w:szCs w:val="20"/>
                <w:lang w:val="en-NZ"/>
              </w:rPr>
              <w:t xml:space="preserve">nternet (if we even manage to evolve to that sorry state with the pending doom of global warming). </w:t>
            </w:r>
            <w:r w:rsidR="002F1F28" w:rsidRPr="00820481">
              <w:rPr>
                <w:rStyle w:val="Strong"/>
                <w:rFonts w:ascii="Arial" w:hAnsi="Arial" w:cs="Arial"/>
                <w:b w:val="0"/>
                <w:i/>
                <w:sz w:val="20"/>
                <w:szCs w:val="20"/>
                <w:lang w:val="en-NZ"/>
              </w:rPr>
              <w:t>Something must be done if we wish to secure the future of the species</w:t>
            </w:r>
            <w:r w:rsidR="00C728C2" w:rsidRPr="00820481">
              <w:rPr>
                <w:rStyle w:val="Strong"/>
                <w:rFonts w:ascii="Arial" w:hAnsi="Arial" w:cs="Arial"/>
                <w:b w:val="0"/>
                <w:i/>
                <w:sz w:val="20"/>
                <w:szCs w:val="20"/>
                <w:lang w:val="en-NZ"/>
              </w:rPr>
              <w:t>;</w:t>
            </w:r>
            <w:r w:rsidR="002F1F28" w:rsidRPr="00820481">
              <w:rPr>
                <w:rStyle w:val="Strong"/>
                <w:rFonts w:ascii="Arial" w:hAnsi="Arial" w:cs="Arial"/>
                <w:b w:val="0"/>
                <w:i/>
                <w:sz w:val="20"/>
                <w:szCs w:val="20"/>
                <w:lang w:val="en-NZ"/>
              </w:rPr>
              <w:t xml:space="preserve"> something must be resolved </w:t>
            </w:r>
            <w:r w:rsidR="002F1F28" w:rsidRPr="00820481">
              <w:rPr>
                <w:rStyle w:val="Strong"/>
                <w:rFonts w:ascii="Arial" w:hAnsi="Arial" w:cs="Arial"/>
                <w:b w:val="0"/>
                <w:i/>
                <w:sz w:val="20"/>
                <w:szCs w:val="20"/>
                <w:lang w:val="en-NZ"/>
              </w:rPr>
              <w:lastRenderedPageBreak/>
              <w:t xml:space="preserve">if we want to remain the superior species we are meant to be. </w:t>
            </w:r>
          </w:p>
          <w:p w14:paraId="0B1303A3" w14:textId="77777777" w:rsidR="001D2D8A" w:rsidRDefault="00D705A6" w:rsidP="00D705A6">
            <w:pPr>
              <w:pStyle w:val="NCEAbodytext"/>
              <w:spacing w:before="80" w:after="80"/>
            </w:pPr>
            <w:r w:rsidRPr="1C70A4D5">
              <w:rPr>
                <w:i/>
                <w:iCs/>
                <w:sz w:val="20"/>
                <w:lang w:val="en-AU"/>
              </w:rPr>
              <w:t>“</w:t>
            </w:r>
            <w:r w:rsidR="002F1F28" w:rsidRPr="1C70A4D5">
              <w:rPr>
                <w:i/>
                <w:iCs/>
                <w:sz w:val="20"/>
                <w:lang w:val="en-AU"/>
              </w:rPr>
              <w:t xml:space="preserve">I do not mean every single </w:t>
            </w:r>
            <w:r w:rsidR="00C728C2" w:rsidRPr="1C70A4D5">
              <w:rPr>
                <w:i/>
                <w:iCs/>
                <w:sz w:val="20"/>
                <w:lang w:val="en-AU"/>
              </w:rPr>
              <w:t>member</w:t>
            </w:r>
            <w:r w:rsidR="002F1F28" w:rsidRPr="1C70A4D5">
              <w:rPr>
                <w:i/>
                <w:iCs/>
                <w:sz w:val="20"/>
                <w:lang w:val="en-AU"/>
              </w:rPr>
              <w:t xml:space="preserve"> of the human population should endeavour to become one with their inner mammal; I do mean humans should strive to be more active and patient with the little aspects of life</w:t>
            </w:r>
            <w:r w:rsidR="00C728C2" w:rsidRPr="1C70A4D5">
              <w:rPr>
                <w:i/>
                <w:iCs/>
                <w:sz w:val="20"/>
                <w:lang w:val="en-AU"/>
              </w:rPr>
              <w:t>, such as</w:t>
            </w:r>
            <w:r w:rsidR="002F1F28" w:rsidRPr="1C70A4D5">
              <w:rPr>
                <w:i/>
                <w:iCs/>
                <w:sz w:val="20"/>
                <w:lang w:val="en-AU"/>
              </w:rPr>
              <w:t xml:space="preserve"> technology, getting to places</w:t>
            </w:r>
            <w:r w:rsidR="00C728C2" w:rsidRPr="1C70A4D5">
              <w:rPr>
                <w:i/>
                <w:iCs/>
                <w:sz w:val="20"/>
                <w:lang w:val="en-AU"/>
              </w:rPr>
              <w:t>,</w:t>
            </w:r>
            <w:r w:rsidR="002F1F28" w:rsidRPr="1C70A4D5">
              <w:rPr>
                <w:i/>
                <w:iCs/>
                <w:sz w:val="20"/>
                <w:lang w:val="en-AU"/>
              </w:rPr>
              <w:t xml:space="preserve"> or even just appreciating the availability of resources. This will not only let us value life </w:t>
            </w:r>
            <w:proofErr w:type="gramStart"/>
            <w:r w:rsidR="002F1F28" w:rsidRPr="1C70A4D5">
              <w:rPr>
                <w:i/>
                <w:iCs/>
                <w:sz w:val="20"/>
                <w:lang w:val="en-AU"/>
              </w:rPr>
              <w:t>in this day and age</w:t>
            </w:r>
            <w:proofErr w:type="gramEnd"/>
            <w:r w:rsidR="002F1F28" w:rsidRPr="1C70A4D5">
              <w:rPr>
                <w:i/>
                <w:iCs/>
                <w:sz w:val="20"/>
                <w:lang w:val="en-AU"/>
              </w:rPr>
              <w:t xml:space="preserve"> but </w:t>
            </w:r>
            <w:r w:rsidR="00C728C2" w:rsidRPr="1C70A4D5">
              <w:rPr>
                <w:i/>
                <w:iCs/>
                <w:sz w:val="20"/>
                <w:lang w:val="en-AU"/>
              </w:rPr>
              <w:t xml:space="preserve">will </w:t>
            </w:r>
            <w:r w:rsidR="002F1F28" w:rsidRPr="1C70A4D5">
              <w:rPr>
                <w:i/>
                <w:iCs/>
                <w:sz w:val="20"/>
                <w:lang w:val="en-AU"/>
              </w:rPr>
              <w:t>also allow us to view the life of the caveman with newfound respect</w:t>
            </w:r>
            <w:r w:rsidR="00C728C2" w:rsidRPr="1C70A4D5">
              <w:rPr>
                <w:i/>
                <w:iCs/>
                <w:sz w:val="20"/>
                <w:lang w:val="en-AU"/>
              </w:rPr>
              <w:t>,</w:t>
            </w:r>
            <w:r w:rsidR="002F1F28" w:rsidRPr="1C70A4D5">
              <w:rPr>
                <w:i/>
                <w:iCs/>
                <w:sz w:val="20"/>
                <w:lang w:val="en-AU"/>
              </w:rPr>
              <w:t xml:space="preserve"> giving future generations more time to figure out a way to preserve the human species before we evolve to balls of fat just using up space and oxygen. </w:t>
            </w:r>
            <w:proofErr w:type="gramStart"/>
            <w:r w:rsidR="002F1F28" w:rsidRPr="1C70A4D5">
              <w:rPr>
                <w:i/>
                <w:iCs/>
                <w:sz w:val="20"/>
                <w:lang w:val="en-AU"/>
              </w:rPr>
              <w:t>So</w:t>
            </w:r>
            <w:proofErr w:type="gramEnd"/>
            <w:r w:rsidR="002F1F28" w:rsidRPr="1C70A4D5">
              <w:rPr>
                <w:i/>
                <w:iCs/>
                <w:sz w:val="20"/>
                <w:lang w:val="en-AU"/>
              </w:rPr>
              <w:t xml:space="preserve"> when find yourself complaining about the extra 30 seconds the </w:t>
            </w:r>
            <w:r w:rsidR="00C728C2" w:rsidRPr="1C70A4D5">
              <w:rPr>
                <w:i/>
                <w:iCs/>
                <w:sz w:val="20"/>
                <w:lang w:val="en-AU"/>
              </w:rPr>
              <w:t>I</w:t>
            </w:r>
            <w:r w:rsidR="002F1F28" w:rsidRPr="1C70A4D5">
              <w:rPr>
                <w:i/>
                <w:iCs/>
                <w:sz w:val="20"/>
                <w:lang w:val="en-AU"/>
              </w:rPr>
              <w:t>nternet is taking to send your emails, just think</w:t>
            </w:r>
            <w:r w:rsidR="00C728C2" w:rsidRPr="1C70A4D5">
              <w:rPr>
                <w:i/>
                <w:iCs/>
                <w:sz w:val="20"/>
                <w:lang w:val="en-AU"/>
              </w:rPr>
              <w:t>,</w:t>
            </w:r>
            <w:r w:rsidR="002F1F28" w:rsidRPr="1C70A4D5">
              <w:rPr>
                <w:i/>
                <w:iCs/>
                <w:sz w:val="20"/>
                <w:lang w:val="en-AU"/>
              </w:rPr>
              <w:t xml:space="preserve"> </w:t>
            </w:r>
            <w:r w:rsidR="00B6021F" w:rsidRPr="1C70A4D5">
              <w:rPr>
                <w:i/>
                <w:iCs/>
                <w:sz w:val="20"/>
                <w:lang w:val="en-AU"/>
              </w:rPr>
              <w:t>‘</w:t>
            </w:r>
            <w:r w:rsidR="002F1F28" w:rsidRPr="1C70A4D5">
              <w:rPr>
                <w:i/>
                <w:iCs/>
                <w:sz w:val="20"/>
                <w:lang w:val="en-AU"/>
              </w:rPr>
              <w:t>What would</w:t>
            </w:r>
            <w:r w:rsidR="00C728C2" w:rsidRPr="1C70A4D5">
              <w:rPr>
                <w:i/>
                <w:iCs/>
                <w:sz w:val="20"/>
                <w:lang w:val="en-AU"/>
              </w:rPr>
              <w:t xml:space="preserve"> a</w:t>
            </w:r>
            <w:r w:rsidR="002F1F28" w:rsidRPr="1C70A4D5">
              <w:rPr>
                <w:i/>
                <w:iCs/>
                <w:sz w:val="20"/>
                <w:lang w:val="en-AU"/>
              </w:rPr>
              <w:t xml:space="preserve"> true Homo </w:t>
            </w:r>
            <w:r w:rsidR="00C728C2" w:rsidRPr="1C70A4D5">
              <w:rPr>
                <w:i/>
                <w:iCs/>
                <w:sz w:val="20"/>
                <w:lang w:val="en-AU"/>
              </w:rPr>
              <w:t>s</w:t>
            </w:r>
            <w:r w:rsidR="002F1F28" w:rsidRPr="1C70A4D5">
              <w:rPr>
                <w:i/>
                <w:iCs/>
                <w:sz w:val="20"/>
                <w:lang w:val="en-AU"/>
              </w:rPr>
              <w:t>apiens do?</w:t>
            </w:r>
            <w:r w:rsidR="00B6021F" w:rsidRPr="1C70A4D5">
              <w:rPr>
                <w:i/>
                <w:iCs/>
                <w:sz w:val="20"/>
                <w:lang w:val="en-AU"/>
              </w:rPr>
              <w:t>’</w:t>
            </w:r>
            <w:r w:rsidRPr="1C70A4D5">
              <w:rPr>
                <w:i/>
                <w:iCs/>
                <w:sz w:val="20"/>
                <w:lang w:val="en-AU"/>
              </w:rPr>
              <w:t xml:space="preserve"> </w:t>
            </w:r>
            <w:r w:rsidR="002F1F28" w:rsidRPr="1C70A4D5">
              <w:rPr>
                <w:i/>
                <w:iCs/>
                <w:sz w:val="20"/>
                <w:lang w:val="en-AU"/>
              </w:rPr>
              <w:t>…</w:t>
            </w:r>
            <w:r w:rsidRPr="1C70A4D5">
              <w:rPr>
                <w:i/>
                <w:iCs/>
                <w:sz w:val="20"/>
                <w:lang w:val="en-AU"/>
              </w:rPr>
              <w:t xml:space="preserve"> </w:t>
            </w:r>
            <w:r w:rsidR="002F1F28" w:rsidRPr="1C70A4D5">
              <w:rPr>
                <w:i/>
                <w:iCs/>
                <w:sz w:val="20"/>
                <w:lang w:val="en-AU"/>
              </w:rPr>
              <w:t>and get over it</w:t>
            </w:r>
            <w:r w:rsidRPr="1C70A4D5">
              <w:rPr>
                <w:i/>
                <w:iCs/>
                <w:sz w:val="20"/>
                <w:lang w:val="en-AU"/>
              </w:rPr>
              <w:t>.”</w:t>
            </w:r>
            <w:r w:rsidR="002F1F28" w:rsidRPr="1C70A4D5">
              <w:rPr>
                <w:lang w:val="en-AU"/>
              </w:rPr>
              <w:t xml:space="preserve"> </w:t>
            </w:r>
          </w:p>
          <w:p w14:paraId="737F3597" w14:textId="77777777" w:rsidR="00A840E4" w:rsidRDefault="00A840E4" w:rsidP="00D705A6">
            <w:pPr>
              <w:pStyle w:val="NCEAbodytext"/>
              <w:spacing w:before="80" w:after="80"/>
            </w:pPr>
          </w:p>
          <w:p w14:paraId="7237D697" w14:textId="77777777" w:rsidR="00A840E4" w:rsidRPr="00EE22B3" w:rsidRDefault="00A840E4" w:rsidP="00A840E4">
            <w:pPr>
              <w:pStyle w:val="NCEAtablebody"/>
              <w:rPr>
                <w:i/>
                <w:color w:val="FF0000"/>
              </w:rPr>
            </w:pPr>
            <w:r w:rsidRPr="00EE22B3">
              <w:rPr>
                <w:i/>
                <w:color w:val="FF0000"/>
              </w:rPr>
              <w:t xml:space="preserve">The examples above relate to only part of what is </w:t>
            </w:r>
            <w:proofErr w:type="gramStart"/>
            <w:r w:rsidRPr="00EE22B3">
              <w:rPr>
                <w:i/>
                <w:color w:val="FF0000"/>
              </w:rPr>
              <w:t>required, and</w:t>
            </w:r>
            <w:proofErr w:type="gramEnd"/>
            <w:r w:rsidRPr="00EE22B3">
              <w:rPr>
                <w:i/>
                <w:color w:val="FF0000"/>
              </w:rPr>
              <w:t xml:space="preserve"> are just indicative.</w:t>
            </w:r>
          </w:p>
          <w:p w14:paraId="63305F0E" w14:textId="77777777" w:rsidR="00A840E4" w:rsidRPr="00820481" w:rsidRDefault="00A840E4" w:rsidP="00D705A6">
            <w:pPr>
              <w:pStyle w:val="NCEAbodytext"/>
              <w:spacing w:before="80" w:after="80"/>
            </w:pPr>
          </w:p>
        </w:tc>
        <w:tc>
          <w:tcPr>
            <w:tcW w:w="1667" w:type="pct"/>
          </w:tcPr>
          <w:p w14:paraId="51BB9432" w14:textId="77777777" w:rsidR="00C63F60" w:rsidRPr="00820481" w:rsidRDefault="00C63F60" w:rsidP="005C1C69">
            <w:pPr>
              <w:pStyle w:val="NCEAtablebody"/>
              <w:rPr>
                <w:rFonts w:cs="Arial"/>
              </w:rPr>
            </w:pPr>
            <w:r w:rsidRPr="00820481">
              <w:rPr>
                <w:rFonts w:cs="Arial"/>
              </w:rPr>
              <w:lastRenderedPageBreak/>
              <w:t xml:space="preserve">The student </w:t>
            </w:r>
            <w:r w:rsidR="00AD7327" w:rsidRPr="00820481">
              <w:rPr>
                <w:rFonts w:cs="Arial"/>
              </w:rPr>
              <w:t xml:space="preserve">produces </w:t>
            </w:r>
            <w:r w:rsidR="003930E9" w:rsidRPr="00820481">
              <w:rPr>
                <w:rFonts w:cs="Arial"/>
              </w:rPr>
              <w:t xml:space="preserve">at least two pieces of </w:t>
            </w:r>
            <w:r w:rsidR="0005369D" w:rsidRPr="00820481">
              <w:rPr>
                <w:rFonts w:cs="Arial"/>
              </w:rPr>
              <w:t xml:space="preserve">fluent and </w:t>
            </w:r>
            <w:r w:rsidR="003930E9" w:rsidRPr="00820481">
              <w:rPr>
                <w:rFonts w:cs="Arial"/>
              </w:rPr>
              <w:t xml:space="preserve">coherent </w:t>
            </w:r>
            <w:r w:rsidR="00AD7327" w:rsidRPr="00820481">
              <w:rPr>
                <w:rFonts w:cs="Arial"/>
              </w:rPr>
              <w:t>writing</w:t>
            </w:r>
            <w:r w:rsidR="00AA38F2" w:rsidRPr="00820481">
              <w:rPr>
                <w:rFonts w:cs="Arial"/>
              </w:rPr>
              <w:t xml:space="preserve">. </w:t>
            </w:r>
            <w:r w:rsidR="00103304">
              <w:rPr>
                <w:rFonts w:cs="Arial"/>
              </w:rPr>
              <w:t xml:space="preserve">The pieces </w:t>
            </w:r>
            <w:r w:rsidR="00AD7327" w:rsidRPr="00820481">
              <w:rPr>
                <w:rFonts w:cs="Arial"/>
              </w:rPr>
              <w:t>develop, sustain, and structure</w:t>
            </w:r>
            <w:r w:rsidR="0005369D" w:rsidRPr="00820481">
              <w:rPr>
                <w:rFonts w:cs="Arial"/>
              </w:rPr>
              <w:t xml:space="preserve"> ideas</w:t>
            </w:r>
            <w:r w:rsidR="003930E9" w:rsidRPr="00820481">
              <w:rPr>
                <w:rFonts w:cs="Arial"/>
              </w:rPr>
              <w:t>,</w:t>
            </w:r>
            <w:r w:rsidR="0005369D" w:rsidRPr="00820481">
              <w:rPr>
                <w:rFonts w:cs="Arial"/>
              </w:rPr>
              <w:t xml:space="preserve"> and </w:t>
            </w:r>
            <w:r w:rsidR="00AD7327" w:rsidRPr="00820481">
              <w:rPr>
                <w:rFonts w:cs="Arial"/>
              </w:rPr>
              <w:t>are</w:t>
            </w:r>
            <w:r w:rsidR="0005369D" w:rsidRPr="00820481">
              <w:rPr>
                <w:rFonts w:cs="Arial"/>
              </w:rPr>
              <w:t xml:space="preserve"> convincing.</w:t>
            </w:r>
          </w:p>
          <w:p w14:paraId="24312286" w14:textId="77777777" w:rsidR="000D3434" w:rsidRPr="00820481" w:rsidRDefault="00564042" w:rsidP="00564042">
            <w:pPr>
              <w:pStyle w:val="NCEAtablebullet"/>
              <w:numPr>
                <w:ilvl w:val="0"/>
                <w:numId w:val="0"/>
              </w:numPr>
              <w:rPr>
                <w:rFonts w:cs="Arial"/>
                <w:lang w:val="en-NZ"/>
              </w:rPr>
            </w:pPr>
            <w:r w:rsidRPr="00820481">
              <w:rPr>
                <w:rFonts w:cs="Arial"/>
                <w:lang w:val="en-NZ"/>
              </w:rPr>
              <w:t xml:space="preserve">This involves demonstrating </w:t>
            </w:r>
            <w:r w:rsidR="0005369D" w:rsidRPr="00820481">
              <w:rPr>
                <w:rFonts w:cs="Arial"/>
                <w:lang w:val="en-NZ"/>
              </w:rPr>
              <w:t>a discerning understanding of purpose and audience through the discriminating selection</w:t>
            </w:r>
            <w:r w:rsidRPr="00820481">
              <w:rPr>
                <w:rFonts w:cs="Arial"/>
                <w:lang w:val="en-NZ"/>
              </w:rPr>
              <w:t>, development</w:t>
            </w:r>
            <w:r w:rsidR="003930E9" w:rsidRPr="00820481">
              <w:rPr>
                <w:rFonts w:cs="Arial"/>
                <w:lang w:val="en-NZ"/>
              </w:rPr>
              <w:t>,</w:t>
            </w:r>
            <w:r w:rsidRPr="00820481">
              <w:rPr>
                <w:rFonts w:cs="Arial"/>
                <w:lang w:val="en-NZ"/>
              </w:rPr>
              <w:t xml:space="preserve"> </w:t>
            </w:r>
            <w:r w:rsidR="0005369D" w:rsidRPr="00820481">
              <w:rPr>
                <w:rFonts w:cs="Arial"/>
                <w:lang w:val="en-NZ"/>
              </w:rPr>
              <w:t>and integration of ideas, language features, and structure</w:t>
            </w:r>
            <w:r w:rsidR="00AA38F2" w:rsidRPr="00820481">
              <w:rPr>
                <w:rFonts w:cs="Arial"/>
                <w:lang w:val="en-NZ"/>
              </w:rPr>
              <w:t>s appropriate to each text type to create consistency in meaning and effect and to sustain interest</w:t>
            </w:r>
            <w:r w:rsidR="00340B51">
              <w:rPr>
                <w:rFonts w:cs="Arial"/>
                <w:lang w:val="en-NZ"/>
              </w:rPr>
              <w:t xml:space="preserve"> by</w:t>
            </w:r>
            <w:r w:rsidR="00850B4C">
              <w:rPr>
                <w:rFonts w:cs="Arial"/>
                <w:lang w:val="en-NZ"/>
              </w:rPr>
              <w:t>:</w:t>
            </w:r>
          </w:p>
          <w:p w14:paraId="0C0638CA" w14:textId="77777777" w:rsidR="000D3434" w:rsidRPr="00820481" w:rsidRDefault="00340B51" w:rsidP="00340B51">
            <w:pPr>
              <w:pStyle w:val="NCEAtablebullet"/>
              <w:tabs>
                <w:tab w:val="clear" w:pos="0"/>
                <w:tab w:val="num" w:pos="284"/>
              </w:tabs>
              <w:ind w:left="284" w:hanging="284"/>
              <w:rPr>
                <w:rFonts w:cs="Arial"/>
                <w:lang w:val="en-NZ"/>
              </w:rPr>
            </w:pPr>
            <w:r>
              <w:rPr>
                <w:rFonts w:cs="Arial"/>
                <w:lang w:val="en-NZ"/>
              </w:rPr>
              <w:t xml:space="preserve">developing ideas </w:t>
            </w:r>
            <w:r w:rsidR="00850B4C">
              <w:rPr>
                <w:rFonts w:cs="Arial"/>
                <w:lang w:val="en-NZ"/>
              </w:rPr>
              <w:t xml:space="preserve">and making links between them. </w:t>
            </w:r>
            <w:r>
              <w:rPr>
                <w:rFonts w:cs="Arial"/>
                <w:lang w:val="en-NZ"/>
              </w:rPr>
              <w:t>This</w:t>
            </w:r>
            <w:r w:rsidRPr="00820481">
              <w:rPr>
                <w:rFonts w:cs="Arial"/>
                <w:lang w:val="en-NZ"/>
              </w:rPr>
              <w:t xml:space="preserve"> </w:t>
            </w:r>
            <w:r w:rsidR="000D3434" w:rsidRPr="00820481">
              <w:rPr>
                <w:rFonts w:cs="Arial"/>
                <w:lang w:val="en-NZ"/>
              </w:rPr>
              <w:t>may include the use of narrative, imagery, explanations, analysis, explorations, critique, details, examples</w:t>
            </w:r>
            <w:r w:rsidR="003930E9" w:rsidRPr="00820481">
              <w:rPr>
                <w:rFonts w:cs="Arial"/>
                <w:lang w:val="en-NZ"/>
              </w:rPr>
              <w:t>,</w:t>
            </w:r>
            <w:r w:rsidR="000D3434" w:rsidRPr="00820481">
              <w:rPr>
                <w:rFonts w:cs="Arial"/>
                <w:lang w:val="en-NZ"/>
              </w:rPr>
              <w:t xml:space="preserve"> and a range of dimensions or viewpoints</w:t>
            </w:r>
          </w:p>
          <w:p w14:paraId="65BD4325" w14:textId="77777777" w:rsidR="00AA38F2" w:rsidRPr="00820481" w:rsidRDefault="00340B51" w:rsidP="00340B51">
            <w:pPr>
              <w:pStyle w:val="NCEAtablebullet"/>
              <w:tabs>
                <w:tab w:val="clear" w:pos="0"/>
                <w:tab w:val="num" w:pos="284"/>
              </w:tabs>
              <w:ind w:left="284" w:hanging="284"/>
              <w:rPr>
                <w:rFonts w:cs="Arial"/>
                <w:lang w:val="en-NZ"/>
              </w:rPr>
            </w:pPr>
            <w:r>
              <w:rPr>
                <w:rFonts w:cs="Arial"/>
                <w:lang w:val="en-NZ"/>
              </w:rPr>
              <w:t xml:space="preserve">selecting and using </w:t>
            </w:r>
            <w:r w:rsidRPr="00820481">
              <w:rPr>
                <w:rFonts w:cs="Arial"/>
                <w:lang w:val="en-NZ"/>
              </w:rPr>
              <w:t xml:space="preserve">language </w:t>
            </w:r>
            <w:r w:rsidR="000D3434" w:rsidRPr="00820481">
              <w:rPr>
                <w:rFonts w:cs="Arial"/>
                <w:lang w:val="en-NZ"/>
              </w:rPr>
              <w:t xml:space="preserve">features </w:t>
            </w:r>
            <w:r w:rsidRPr="00820481">
              <w:rPr>
                <w:rFonts w:cs="Arial"/>
                <w:lang w:val="en-NZ"/>
              </w:rPr>
              <w:t xml:space="preserve">appropriate to each text type to create consistency in meaning and effect and to sustain interest </w:t>
            </w:r>
          </w:p>
          <w:p w14:paraId="28C5D143" w14:textId="77777777" w:rsidR="00340B51" w:rsidRPr="00820481" w:rsidRDefault="00340B51" w:rsidP="00340B51">
            <w:pPr>
              <w:pStyle w:val="NCEAtablebullet"/>
              <w:tabs>
                <w:tab w:val="clear" w:pos="0"/>
                <w:tab w:val="num" w:pos="284"/>
              </w:tabs>
              <w:ind w:left="284" w:hanging="284"/>
              <w:rPr>
                <w:rFonts w:cs="Arial"/>
                <w:lang w:val="en-NZ"/>
              </w:rPr>
            </w:pPr>
            <w:r w:rsidRPr="00820481">
              <w:rPr>
                <w:rFonts w:cs="Arial"/>
                <w:lang w:val="en-NZ"/>
              </w:rPr>
              <w:t xml:space="preserve">using text conventions accurately </w:t>
            </w:r>
            <w:r w:rsidRPr="004A2804">
              <w:rPr>
                <w:rFonts w:cs="Arial"/>
                <w:lang w:val="en-NZ"/>
              </w:rPr>
              <w:t xml:space="preserve">(including spelling, punctuation, grammar) </w:t>
            </w:r>
            <w:r w:rsidRPr="00820481">
              <w:rPr>
                <w:rFonts w:cs="Arial"/>
                <w:lang w:val="en-NZ"/>
              </w:rPr>
              <w:t>so the writing contains only minor errors</w:t>
            </w:r>
          </w:p>
          <w:p w14:paraId="47F9C39E" w14:textId="77777777" w:rsidR="000D3434" w:rsidRPr="00820481" w:rsidRDefault="00340B51" w:rsidP="00340B51">
            <w:pPr>
              <w:pStyle w:val="NCEAtablebullet"/>
              <w:tabs>
                <w:tab w:val="clear" w:pos="0"/>
                <w:tab w:val="num" w:pos="284"/>
              </w:tabs>
              <w:ind w:left="284" w:hanging="284"/>
              <w:rPr>
                <w:rFonts w:cs="Arial"/>
                <w:lang w:val="en-NZ"/>
              </w:rPr>
            </w:pPr>
            <w:r>
              <w:rPr>
                <w:rFonts w:cs="Arial"/>
                <w:lang w:val="en-NZ"/>
              </w:rPr>
              <w:t xml:space="preserve">selecting effective </w:t>
            </w:r>
            <w:r w:rsidRPr="00820481">
              <w:rPr>
                <w:rFonts w:cs="Arial"/>
                <w:lang w:val="en-NZ"/>
              </w:rPr>
              <w:t>structure</w:t>
            </w:r>
            <w:r w:rsidR="00A840E4">
              <w:rPr>
                <w:rFonts w:cs="Arial"/>
                <w:lang w:val="en-NZ"/>
              </w:rPr>
              <w:t>(</w:t>
            </w:r>
            <w:r w:rsidRPr="00820481">
              <w:rPr>
                <w:rFonts w:cs="Arial"/>
                <w:lang w:val="en-NZ"/>
              </w:rPr>
              <w:t>s</w:t>
            </w:r>
            <w:r w:rsidR="00850B4C">
              <w:rPr>
                <w:rFonts w:cs="Arial"/>
                <w:lang w:val="en-NZ"/>
              </w:rPr>
              <w:t>). T</w:t>
            </w:r>
            <w:r>
              <w:rPr>
                <w:rFonts w:cs="Arial"/>
                <w:lang w:val="en-NZ"/>
              </w:rPr>
              <w:t>his</w:t>
            </w:r>
            <w:r w:rsidRPr="00820481">
              <w:rPr>
                <w:rFonts w:cs="Arial"/>
                <w:lang w:val="en-NZ"/>
              </w:rPr>
              <w:t xml:space="preserve"> </w:t>
            </w:r>
            <w:r w:rsidR="000D3434" w:rsidRPr="00820481">
              <w:rPr>
                <w:rFonts w:cs="Arial"/>
                <w:lang w:val="en-NZ"/>
              </w:rPr>
              <w:t>may include the use of poetic, formal, and narrative forms or a combination of these</w:t>
            </w:r>
            <w:r w:rsidR="003930E9" w:rsidRPr="00820481">
              <w:rPr>
                <w:rFonts w:cs="Arial"/>
                <w:lang w:val="en-NZ"/>
              </w:rPr>
              <w:t>.</w:t>
            </w:r>
          </w:p>
          <w:p w14:paraId="53D25ACA" w14:textId="77777777" w:rsidR="00824AD8" w:rsidRPr="00820481" w:rsidRDefault="00824AD8" w:rsidP="00A840E4">
            <w:pPr>
              <w:pStyle w:val="NCEAtablebullet"/>
              <w:numPr>
                <w:ilvl w:val="0"/>
                <w:numId w:val="0"/>
              </w:numPr>
              <w:rPr>
                <w:rFonts w:cs="Arial"/>
                <w:i/>
                <w:lang w:val="en-NZ"/>
              </w:rPr>
            </w:pPr>
            <w:r w:rsidRPr="00820481">
              <w:rPr>
                <w:rFonts w:cs="Arial"/>
                <w:i/>
                <w:lang w:val="en-NZ"/>
              </w:rPr>
              <w:t xml:space="preserve">Text idea: Being </w:t>
            </w:r>
            <w:r w:rsidR="00315FC6" w:rsidRPr="00820481">
              <w:rPr>
                <w:rFonts w:cs="Arial"/>
                <w:i/>
                <w:lang w:val="en-NZ"/>
              </w:rPr>
              <w:t>c</w:t>
            </w:r>
            <w:r w:rsidRPr="00820481">
              <w:rPr>
                <w:rFonts w:cs="Arial"/>
                <w:i/>
                <w:lang w:val="en-NZ"/>
              </w:rPr>
              <w:t>ool</w:t>
            </w:r>
          </w:p>
          <w:p w14:paraId="47F1E1C8" w14:textId="77777777" w:rsidR="00824AD8" w:rsidRPr="00820481" w:rsidRDefault="00824AD8" w:rsidP="00B80281">
            <w:pPr>
              <w:pStyle w:val="NCEAtablebullet"/>
              <w:numPr>
                <w:ilvl w:val="0"/>
                <w:numId w:val="0"/>
              </w:numPr>
              <w:ind w:left="227" w:hanging="227"/>
              <w:rPr>
                <w:rFonts w:cs="Arial"/>
                <w:i/>
                <w:lang w:val="en-NZ"/>
              </w:rPr>
            </w:pPr>
            <w:r w:rsidRPr="00820481">
              <w:rPr>
                <w:rFonts w:cs="Arial"/>
                <w:i/>
                <w:lang w:val="en-NZ"/>
              </w:rPr>
              <w:t>Text type: Column piece</w:t>
            </w:r>
          </w:p>
          <w:p w14:paraId="256F8CCD" w14:textId="77777777" w:rsidR="005C1C69" w:rsidRPr="00820481" w:rsidRDefault="00824AD8" w:rsidP="00B80281">
            <w:pPr>
              <w:pStyle w:val="NCEAtablebody"/>
              <w:spacing w:before="80" w:after="80"/>
              <w:rPr>
                <w:rFonts w:cs="Arial"/>
                <w:i/>
              </w:rPr>
            </w:pPr>
            <w:r w:rsidRPr="00820481">
              <w:rPr>
                <w:rFonts w:cs="Arial"/>
                <w:i/>
              </w:rPr>
              <w:t xml:space="preserve">Purpose: </w:t>
            </w:r>
            <w:r w:rsidR="00B80281" w:rsidRPr="00820481">
              <w:rPr>
                <w:rFonts w:cs="Arial"/>
                <w:i/>
              </w:rPr>
              <w:t>T</w:t>
            </w:r>
            <w:r w:rsidR="00604093" w:rsidRPr="00820481">
              <w:rPr>
                <w:rFonts w:cs="Arial"/>
                <w:i/>
              </w:rPr>
              <w:t>o show the</w:t>
            </w:r>
            <w:r w:rsidR="00604093" w:rsidRPr="00820481">
              <w:rPr>
                <w:rFonts w:cs="Arial"/>
                <w:b/>
              </w:rPr>
              <w:t xml:space="preserve"> </w:t>
            </w:r>
            <w:r w:rsidRPr="00820481">
              <w:rPr>
                <w:rFonts w:cs="Arial"/>
                <w:i/>
              </w:rPr>
              <w:t>commercial</w:t>
            </w:r>
            <w:r w:rsidR="00604093" w:rsidRPr="00820481">
              <w:rPr>
                <w:rFonts w:cs="Arial"/>
                <w:i/>
              </w:rPr>
              <w:t xml:space="preserve"> exploitation of cultural icons</w:t>
            </w:r>
            <w:r w:rsidRPr="00820481">
              <w:rPr>
                <w:rFonts w:cs="Arial"/>
                <w:i/>
              </w:rPr>
              <w:t xml:space="preserve"> </w:t>
            </w:r>
          </w:p>
          <w:p w14:paraId="43795177" w14:textId="77777777" w:rsidR="00824AD8" w:rsidRPr="00820481" w:rsidRDefault="00315FC6" w:rsidP="00B80281">
            <w:pPr>
              <w:pStyle w:val="NCEAtablebody"/>
              <w:spacing w:before="80" w:after="80"/>
              <w:rPr>
                <w:rFonts w:cs="Arial"/>
                <w:i/>
              </w:rPr>
            </w:pPr>
            <w:r w:rsidRPr="00820481">
              <w:rPr>
                <w:rFonts w:cs="Arial"/>
                <w:i/>
              </w:rPr>
              <w:t xml:space="preserve">Title: </w:t>
            </w:r>
            <w:r w:rsidR="00824AD8" w:rsidRPr="00820481">
              <w:rPr>
                <w:rFonts w:cs="Arial"/>
                <w:i/>
              </w:rPr>
              <w:t>Che</w:t>
            </w:r>
          </w:p>
          <w:p w14:paraId="20371687" w14:textId="77777777" w:rsidR="00824AD8" w:rsidRPr="00820481" w:rsidRDefault="00B80281" w:rsidP="00B80281">
            <w:pPr>
              <w:spacing w:before="80" w:after="80"/>
              <w:rPr>
                <w:rFonts w:ascii="Arial" w:hAnsi="Arial" w:cs="Arial"/>
                <w:i/>
                <w:sz w:val="20"/>
                <w:szCs w:val="20"/>
                <w:lang w:val="en-NZ"/>
              </w:rPr>
            </w:pPr>
            <w:r w:rsidRPr="00820481">
              <w:rPr>
                <w:rFonts w:ascii="Arial" w:hAnsi="Arial" w:cs="Arial"/>
                <w:i/>
                <w:sz w:val="20"/>
                <w:szCs w:val="20"/>
                <w:lang w:val="en-NZ"/>
              </w:rPr>
              <w:lastRenderedPageBreak/>
              <w:t>“</w:t>
            </w:r>
            <w:r w:rsidR="00824AD8" w:rsidRPr="00820481">
              <w:rPr>
                <w:rFonts w:ascii="Arial" w:hAnsi="Arial" w:cs="Arial"/>
                <w:i/>
                <w:sz w:val="20"/>
                <w:szCs w:val="20"/>
                <w:lang w:val="en-NZ"/>
              </w:rPr>
              <w:t>I saw Che Guevara today. In the canteen. It's not unusual. I saw him in town too. Ernesto Guevara. Born in Argentina and aimlessly strolling through the mall. He used to be a freedom fighter</w:t>
            </w:r>
            <w:r w:rsidR="00C728C2" w:rsidRPr="00820481">
              <w:rPr>
                <w:rFonts w:ascii="Arial" w:hAnsi="Arial" w:cs="Arial"/>
                <w:i/>
                <w:sz w:val="20"/>
                <w:szCs w:val="20"/>
                <w:lang w:val="en-NZ"/>
              </w:rPr>
              <w:t>,</w:t>
            </w:r>
            <w:r w:rsidR="00824AD8" w:rsidRPr="00820481">
              <w:rPr>
                <w:rFonts w:ascii="Arial" w:hAnsi="Arial" w:cs="Arial"/>
                <w:i/>
                <w:sz w:val="20"/>
                <w:szCs w:val="20"/>
                <w:lang w:val="en-NZ"/>
              </w:rPr>
              <w:t xml:space="preserve"> you know. Led a revolution. Back before the CIA granted him martyrdom and before his face was printed on thousands of T</w:t>
            </w:r>
            <w:r w:rsidR="00C728C2" w:rsidRPr="00820481">
              <w:rPr>
                <w:rFonts w:ascii="Arial" w:hAnsi="Arial" w:cs="Arial"/>
                <w:i/>
                <w:sz w:val="20"/>
                <w:szCs w:val="20"/>
                <w:lang w:val="en-NZ"/>
              </w:rPr>
              <w:t>-</w:t>
            </w:r>
            <w:r w:rsidR="00824AD8" w:rsidRPr="00820481">
              <w:rPr>
                <w:rFonts w:ascii="Arial" w:hAnsi="Arial" w:cs="Arial"/>
                <w:i/>
                <w:sz w:val="20"/>
                <w:szCs w:val="20"/>
                <w:lang w:val="en-NZ"/>
              </w:rPr>
              <w:t>shirts, bags</w:t>
            </w:r>
            <w:r w:rsidR="00C728C2" w:rsidRPr="00820481">
              <w:rPr>
                <w:rFonts w:ascii="Arial" w:hAnsi="Arial" w:cs="Arial"/>
                <w:i/>
                <w:sz w:val="20"/>
                <w:szCs w:val="20"/>
                <w:lang w:val="en-NZ"/>
              </w:rPr>
              <w:t>,</w:t>
            </w:r>
            <w:r w:rsidR="00824AD8" w:rsidRPr="00820481">
              <w:rPr>
                <w:rFonts w:ascii="Arial" w:hAnsi="Arial" w:cs="Arial"/>
                <w:i/>
                <w:sz w:val="20"/>
                <w:szCs w:val="20"/>
                <w:lang w:val="en-NZ"/>
              </w:rPr>
              <w:t xml:space="preserve"> and other fashionable stuff. The Che I saw was on a red T</w:t>
            </w:r>
            <w:r w:rsidR="00C728C2" w:rsidRPr="00820481">
              <w:rPr>
                <w:rFonts w:ascii="Arial" w:hAnsi="Arial" w:cs="Arial"/>
                <w:i/>
                <w:sz w:val="20"/>
                <w:szCs w:val="20"/>
                <w:lang w:val="en-NZ"/>
              </w:rPr>
              <w:t>-</w:t>
            </w:r>
            <w:r w:rsidR="00824AD8" w:rsidRPr="00820481">
              <w:rPr>
                <w:rFonts w:ascii="Arial" w:hAnsi="Arial" w:cs="Arial"/>
                <w:i/>
                <w:sz w:val="20"/>
                <w:szCs w:val="20"/>
                <w:lang w:val="en-NZ"/>
              </w:rPr>
              <w:t>shirt. There are others around school too, on bags and T</w:t>
            </w:r>
            <w:r w:rsidR="00C728C2" w:rsidRPr="00820481">
              <w:rPr>
                <w:rFonts w:ascii="Arial" w:hAnsi="Arial" w:cs="Arial"/>
                <w:i/>
                <w:sz w:val="20"/>
                <w:szCs w:val="20"/>
                <w:lang w:val="en-NZ"/>
              </w:rPr>
              <w:t>-</w:t>
            </w:r>
            <w:r w:rsidR="00824AD8" w:rsidRPr="00820481">
              <w:rPr>
                <w:rFonts w:ascii="Arial" w:hAnsi="Arial" w:cs="Arial"/>
                <w:i/>
                <w:sz w:val="20"/>
                <w:szCs w:val="20"/>
                <w:lang w:val="en-NZ"/>
              </w:rPr>
              <w:t>shirts mainly. Even I own a Che badge. I never wear it though.</w:t>
            </w:r>
          </w:p>
          <w:p w14:paraId="7C67F9C7" w14:textId="77777777" w:rsidR="00824AD8" w:rsidRPr="00820481" w:rsidRDefault="00B80281" w:rsidP="00B80281">
            <w:pPr>
              <w:spacing w:before="80" w:after="80"/>
              <w:rPr>
                <w:rFonts w:ascii="Arial" w:hAnsi="Arial" w:cs="Arial"/>
                <w:i/>
                <w:sz w:val="20"/>
                <w:szCs w:val="20"/>
                <w:lang w:val="en-NZ"/>
              </w:rPr>
            </w:pPr>
            <w:r w:rsidRPr="00820481">
              <w:rPr>
                <w:rFonts w:ascii="Arial" w:hAnsi="Arial" w:cs="Arial"/>
                <w:i/>
                <w:sz w:val="20"/>
                <w:szCs w:val="20"/>
                <w:lang w:val="en-NZ"/>
              </w:rPr>
              <w:t>“</w:t>
            </w:r>
            <w:r w:rsidR="00824AD8" w:rsidRPr="00820481">
              <w:rPr>
                <w:rFonts w:ascii="Arial" w:hAnsi="Arial" w:cs="Arial"/>
                <w:i/>
                <w:sz w:val="20"/>
                <w:szCs w:val="20"/>
                <w:lang w:val="en-NZ"/>
              </w:rPr>
              <w:t xml:space="preserve">This fashion revolution invaded New Zealand from the </w:t>
            </w:r>
            <w:r w:rsidR="00145F5A">
              <w:rPr>
                <w:rFonts w:ascii="Arial" w:hAnsi="Arial" w:cs="Arial"/>
                <w:i/>
                <w:sz w:val="20"/>
                <w:szCs w:val="20"/>
                <w:lang w:val="en-NZ"/>
              </w:rPr>
              <w:t>USA</w:t>
            </w:r>
            <w:r w:rsidR="00824AD8" w:rsidRPr="00820481">
              <w:rPr>
                <w:rFonts w:ascii="Arial" w:hAnsi="Arial" w:cs="Arial"/>
                <w:i/>
                <w:sz w:val="20"/>
                <w:szCs w:val="20"/>
                <w:lang w:val="en-NZ"/>
              </w:rPr>
              <w:t xml:space="preserve">. The home of democracy and freedom of speech. And anti-communism. They have fought wars and spun propaganda to convince the world that communists are a primitive folk </w:t>
            </w:r>
            <w:r w:rsidR="00C728C2" w:rsidRPr="00820481">
              <w:rPr>
                <w:rFonts w:ascii="Arial" w:hAnsi="Arial" w:cs="Arial"/>
                <w:i/>
                <w:sz w:val="20"/>
                <w:szCs w:val="20"/>
                <w:lang w:val="en-NZ"/>
              </w:rPr>
              <w:t>who</w:t>
            </w:r>
            <w:r w:rsidR="00824AD8" w:rsidRPr="00820481">
              <w:rPr>
                <w:rFonts w:ascii="Arial" w:hAnsi="Arial" w:cs="Arial"/>
                <w:i/>
                <w:sz w:val="20"/>
                <w:szCs w:val="20"/>
                <w:lang w:val="en-NZ"/>
              </w:rPr>
              <w:t xml:space="preserve"> need converting. Being politically correct, communist countries aren't disease</w:t>
            </w:r>
            <w:r w:rsidR="00C728C2" w:rsidRPr="00820481">
              <w:rPr>
                <w:rFonts w:ascii="Arial" w:hAnsi="Arial" w:cs="Arial"/>
                <w:i/>
                <w:sz w:val="20"/>
                <w:szCs w:val="20"/>
                <w:lang w:val="en-NZ"/>
              </w:rPr>
              <w:t>-</w:t>
            </w:r>
            <w:r w:rsidR="00824AD8" w:rsidRPr="00820481">
              <w:rPr>
                <w:rFonts w:ascii="Arial" w:hAnsi="Arial" w:cs="Arial"/>
                <w:i/>
                <w:sz w:val="20"/>
                <w:szCs w:val="20"/>
                <w:lang w:val="en-NZ"/>
              </w:rPr>
              <w:t>ridden enough to be</w:t>
            </w:r>
            <w:r w:rsidR="00FB02B4" w:rsidRPr="00820481">
              <w:rPr>
                <w:rFonts w:ascii="Arial" w:hAnsi="Arial" w:cs="Arial"/>
                <w:i/>
                <w:sz w:val="20"/>
                <w:szCs w:val="20"/>
                <w:lang w:val="en-NZ"/>
              </w:rPr>
              <w:t xml:space="preserve"> the T</w:t>
            </w:r>
            <w:r w:rsidR="00824AD8" w:rsidRPr="00820481">
              <w:rPr>
                <w:rFonts w:ascii="Arial" w:hAnsi="Arial" w:cs="Arial"/>
                <w:i/>
                <w:sz w:val="20"/>
                <w:szCs w:val="20"/>
                <w:lang w:val="en-NZ"/>
              </w:rPr>
              <w:t xml:space="preserve">hird </w:t>
            </w:r>
            <w:r w:rsidR="00FB02B4" w:rsidRPr="00820481">
              <w:rPr>
                <w:rFonts w:ascii="Arial" w:hAnsi="Arial" w:cs="Arial"/>
                <w:i/>
                <w:sz w:val="20"/>
                <w:szCs w:val="20"/>
                <w:lang w:val="en-NZ"/>
              </w:rPr>
              <w:t>W</w:t>
            </w:r>
            <w:r w:rsidR="00824AD8" w:rsidRPr="00820481">
              <w:rPr>
                <w:rFonts w:ascii="Arial" w:hAnsi="Arial" w:cs="Arial"/>
                <w:i/>
                <w:sz w:val="20"/>
                <w:szCs w:val="20"/>
                <w:lang w:val="en-NZ"/>
              </w:rPr>
              <w:t>orld nor corporation</w:t>
            </w:r>
            <w:r w:rsidR="00C728C2" w:rsidRPr="00820481">
              <w:rPr>
                <w:rFonts w:ascii="Arial" w:hAnsi="Arial" w:cs="Arial"/>
                <w:i/>
                <w:sz w:val="20"/>
                <w:szCs w:val="20"/>
                <w:lang w:val="en-NZ"/>
              </w:rPr>
              <w:t>-</w:t>
            </w:r>
            <w:r w:rsidR="00824AD8" w:rsidRPr="00820481">
              <w:rPr>
                <w:rFonts w:ascii="Arial" w:hAnsi="Arial" w:cs="Arial"/>
                <w:i/>
                <w:sz w:val="20"/>
                <w:szCs w:val="20"/>
                <w:lang w:val="en-NZ"/>
              </w:rPr>
              <w:t>ridden enough to be</w:t>
            </w:r>
            <w:r w:rsidR="00FB02B4" w:rsidRPr="00820481">
              <w:rPr>
                <w:rFonts w:ascii="Arial" w:hAnsi="Arial" w:cs="Arial"/>
                <w:i/>
                <w:sz w:val="20"/>
                <w:szCs w:val="20"/>
                <w:lang w:val="en-NZ"/>
              </w:rPr>
              <w:t xml:space="preserve"> the F</w:t>
            </w:r>
            <w:r w:rsidR="00824AD8" w:rsidRPr="00820481">
              <w:rPr>
                <w:rFonts w:ascii="Arial" w:hAnsi="Arial" w:cs="Arial"/>
                <w:i/>
                <w:sz w:val="20"/>
                <w:szCs w:val="20"/>
                <w:lang w:val="en-NZ"/>
              </w:rPr>
              <w:t xml:space="preserve">irst </w:t>
            </w:r>
            <w:r w:rsidR="00FB02B4" w:rsidRPr="00820481">
              <w:rPr>
                <w:rFonts w:ascii="Arial" w:hAnsi="Arial" w:cs="Arial"/>
                <w:i/>
                <w:sz w:val="20"/>
                <w:szCs w:val="20"/>
                <w:lang w:val="en-NZ"/>
              </w:rPr>
              <w:t>W</w:t>
            </w:r>
            <w:r w:rsidR="00824AD8" w:rsidRPr="00820481">
              <w:rPr>
                <w:rFonts w:ascii="Arial" w:hAnsi="Arial" w:cs="Arial"/>
                <w:i/>
                <w:sz w:val="20"/>
                <w:szCs w:val="20"/>
                <w:lang w:val="en-NZ"/>
              </w:rPr>
              <w:t xml:space="preserve">orld. They are </w:t>
            </w:r>
            <w:r w:rsidR="00FB02B4" w:rsidRPr="00820481">
              <w:rPr>
                <w:rFonts w:ascii="Arial" w:hAnsi="Arial" w:cs="Arial"/>
                <w:i/>
                <w:sz w:val="20"/>
                <w:szCs w:val="20"/>
                <w:lang w:val="en-NZ"/>
              </w:rPr>
              <w:t>the S</w:t>
            </w:r>
            <w:r w:rsidR="00824AD8" w:rsidRPr="00820481">
              <w:rPr>
                <w:rFonts w:ascii="Arial" w:hAnsi="Arial" w:cs="Arial"/>
                <w:i/>
                <w:sz w:val="20"/>
                <w:szCs w:val="20"/>
                <w:lang w:val="en-NZ"/>
              </w:rPr>
              <w:t xml:space="preserve">econd </w:t>
            </w:r>
            <w:r w:rsidR="00FB02B4" w:rsidRPr="00820481">
              <w:rPr>
                <w:rFonts w:ascii="Arial" w:hAnsi="Arial" w:cs="Arial"/>
                <w:i/>
                <w:sz w:val="20"/>
                <w:szCs w:val="20"/>
                <w:lang w:val="en-NZ"/>
              </w:rPr>
              <w:t>W</w:t>
            </w:r>
            <w:r w:rsidR="00824AD8" w:rsidRPr="00820481">
              <w:rPr>
                <w:rFonts w:ascii="Arial" w:hAnsi="Arial" w:cs="Arial"/>
                <w:i/>
                <w:sz w:val="20"/>
                <w:szCs w:val="20"/>
                <w:lang w:val="en-NZ"/>
              </w:rPr>
              <w:t>orld. And wouldn’t you know</w:t>
            </w:r>
            <w:r w:rsidR="00FB02B4" w:rsidRPr="00820481">
              <w:rPr>
                <w:rFonts w:ascii="Arial" w:hAnsi="Arial" w:cs="Arial"/>
                <w:i/>
                <w:sz w:val="20"/>
                <w:szCs w:val="20"/>
                <w:lang w:val="en-NZ"/>
              </w:rPr>
              <w:t xml:space="preserve"> it</w:t>
            </w:r>
            <w:r w:rsidR="00824AD8" w:rsidRPr="00820481">
              <w:rPr>
                <w:rFonts w:ascii="Arial" w:hAnsi="Arial" w:cs="Arial"/>
                <w:i/>
                <w:sz w:val="20"/>
                <w:szCs w:val="20"/>
                <w:lang w:val="en-NZ"/>
              </w:rPr>
              <w:t>, Che and his cronies installed a communist government after they revolted. And now Americans worship him.</w:t>
            </w:r>
          </w:p>
          <w:p w14:paraId="3BE64519" w14:textId="77777777" w:rsidR="00824AD8" w:rsidRPr="00820481" w:rsidRDefault="00B80281" w:rsidP="00B80281">
            <w:pPr>
              <w:spacing w:before="80" w:after="80"/>
              <w:rPr>
                <w:rFonts w:ascii="Arial" w:hAnsi="Arial" w:cs="Arial"/>
                <w:i/>
                <w:sz w:val="20"/>
                <w:szCs w:val="20"/>
                <w:lang w:val="en-NZ"/>
              </w:rPr>
            </w:pPr>
            <w:r w:rsidRPr="00820481">
              <w:rPr>
                <w:rFonts w:ascii="Arial" w:hAnsi="Arial" w:cs="Arial"/>
                <w:i/>
                <w:sz w:val="20"/>
                <w:szCs w:val="20"/>
                <w:lang w:val="en-NZ"/>
              </w:rPr>
              <w:t>“</w:t>
            </w:r>
            <w:r w:rsidR="00824AD8" w:rsidRPr="00820481">
              <w:rPr>
                <w:rFonts w:ascii="Arial" w:hAnsi="Arial" w:cs="Arial"/>
                <w:i/>
                <w:sz w:val="20"/>
                <w:szCs w:val="20"/>
                <w:lang w:val="en-NZ"/>
              </w:rPr>
              <w:t>Modern Che sightings are understandable. Che is cool. His careless but perfectly placed hair with his careless but perfectly placed hat urges that fashionable feeling of fighting for peace. Ever since March 2003</w:t>
            </w:r>
            <w:r w:rsidR="00531463" w:rsidRPr="00820481">
              <w:rPr>
                <w:rFonts w:ascii="Arial" w:hAnsi="Arial" w:cs="Arial"/>
                <w:i/>
                <w:sz w:val="20"/>
                <w:szCs w:val="20"/>
                <w:lang w:val="en-NZ"/>
              </w:rPr>
              <w:t>,</w:t>
            </w:r>
            <w:r w:rsidR="00824AD8" w:rsidRPr="00820481">
              <w:rPr>
                <w:rFonts w:ascii="Arial" w:hAnsi="Arial" w:cs="Arial"/>
                <w:i/>
                <w:sz w:val="20"/>
                <w:szCs w:val="20"/>
                <w:lang w:val="en-NZ"/>
              </w:rPr>
              <w:t xml:space="preserve"> when one dictator tried to remove another while banishing any pro</w:t>
            </w:r>
            <w:r w:rsidR="00531463" w:rsidRPr="00820481">
              <w:rPr>
                <w:rFonts w:ascii="Arial" w:hAnsi="Arial" w:cs="Arial"/>
                <w:i/>
                <w:sz w:val="20"/>
                <w:szCs w:val="20"/>
                <w:lang w:val="en-NZ"/>
              </w:rPr>
              <w:t>-</w:t>
            </w:r>
            <w:r w:rsidR="00824AD8" w:rsidRPr="00820481">
              <w:rPr>
                <w:rFonts w:ascii="Arial" w:hAnsi="Arial" w:cs="Arial"/>
                <w:i/>
                <w:sz w:val="20"/>
                <w:szCs w:val="20"/>
                <w:lang w:val="en-NZ"/>
              </w:rPr>
              <w:t xml:space="preserve">USA feelings in both hemispheres, the need for peace to be reinstated has had a serious assault on the shelves. Check out thechestore.com. Trucker hats, </w:t>
            </w:r>
            <w:r w:rsidR="00531463" w:rsidRPr="00820481">
              <w:rPr>
                <w:rFonts w:ascii="Arial" w:hAnsi="Arial" w:cs="Arial"/>
                <w:i/>
                <w:sz w:val="20"/>
                <w:szCs w:val="20"/>
                <w:lang w:val="en-NZ"/>
              </w:rPr>
              <w:t>T-</w:t>
            </w:r>
            <w:r w:rsidR="00824AD8" w:rsidRPr="00820481">
              <w:rPr>
                <w:rFonts w:ascii="Arial" w:hAnsi="Arial" w:cs="Arial"/>
                <w:i/>
                <w:sz w:val="20"/>
                <w:szCs w:val="20"/>
                <w:lang w:val="en-NZ"/>
              </w:rPr>
              <w:t xml:space="preserve">shirts, hoodies, backpacks, cigarette lighters. Che is an icon. He is an idol for his part in the Cuban revolution. Why not? He stood up for the rights of the people. The CIA caught up with him in the Bolivian jungle and gave him the </w:t>
            </w:r>
            <w:r w:rsidR="00824AD8" w:rsidRPr="00820481">
              <w:rPr>
                <w:rFonts w:ascii="Arial" w:hAnsi="Arial" w:cs="Arial"/>
                <w:i/>
                <w:sz w:val="20"/>
                <w:szCs w:val="20"/>
                <w:lang w:val="en-NZ"/>
              </w:rPr>
              <w:lastRenderedPageBreak/>
              <w:t>proper terrorist</w:t>
            </w:r>
            <w:r w:rsidR="00531463" w:rsidRPr="00820481">
              <w:rPr>
                <w:rFonts w:ascii="Arial" w:hAnsi="Arial" w:cs="Arial"/>
                <w:i/>
                <w:sz w:val="20"/>
                <w:szCs w:val="20"/>
                <w:lang w:val="en-NZ"/>
              </w:rPr>
              <w:t>-suspect</w:t>
            </w:r>
            <w:r w:rsidR="00824AD8" w:rsidRPr="00820481">
              <w:rPr>
                <w:rFonts w:ascii="Arial" w:hAnsi="Arial" w:cs="Arial"/>
                <w:i/>
                <w:sz w:val="20"/>
                <w:szCs w:val="20"/>
                <w:lang w:val="en-NZ"/>
              </w:rPr>
              <w:t xml:space="preserve"> treatment, making sure to remove his hands to avoid identification of the corpse. He does deserve to be remembered for what he achieved in his short life. But he's not.</w:t>
            </w:r>
          </w:p>
          <w:p w14:paraId="0BF5A907" w14:textId="77777777" w:rsidR="00824AD8" w:rsidRPr="00820481" w:rsidRDefault="00B80281" w:rsidP="00B80281">
            <w:pPr>
              <w:spacing w:before="80" w:after="80"/>
              <w:rPr>
                <w:rFonts w:ascii="Arial" w:hAnsi="Arial" w:cs="Arial"/>
                <w:i/>
                <w:sz w:val="20"/>
                <w:szCs w:val="20"/>
                <w:lang w:val="en-NZ"/>
              </w:rPr>
            </w:pPr>
            <w:r w:rsidRPr="00820481">
              <w:rPr>
                <w:rFonts w:ascii="Arial" w:hAnsi="Arial" w:cs="Arial"/>
                <w:i/>
                <w:sz w:val="20"/>
                <w:szCs w:val="20"/>
                <w:lang w:val="en-NZ"/>
              </w:rPr>
              <w:t>“</w:t>
            </w:r>
            <w:r w:rsidR="00824AD8" w:rsidRPr="00820481">
              <w:rPr>
                <w:rFonts w:ascii="Arial" w:hAnsi="Arial" w:cs="Arial"/>
                <w:i/>
                <w:sz w:val="20"/>
                <w:szCs w:val="20"/>
                <w:lang w:val="en-NZ"/>
              </w:rPr>
              <w:t>The image of Che's face is so common that it has grown detached from the reality. If we are going to celebrate a revolutionary, why not celebrate the actual leader of the revolution, not his scruffy friend? Or even better, why don't we celebrate leader</w:t>
            </w:r>
            <w:r w:rsidR="00531463" w:rsidRPr="00820481">
              <w:rPr>
                <w:rFonts w:ascii="Arial" w:hAnsi="Arial" w:cs="Arial"/>
                <w:i/>
                <w:sz w:val="20"/>
                <w:szCs w:val="20"/>
                <w:lang w:val="en-NZ"/>
              </w:rPr>
              <w:t>s</w:t>
            </w:r>
            <w:r w:rsidR="00824AD8" w:rsidRPr="00820481">
              <w:rPr>
                <w:rFonts w:ascii="Arial" w:hAnsi="Arial" w:cs="Arial"/>
                <w:i/>
                <w:sz w:val="20"/>
                <w:szCs w:val="20"/>
                <w:lang w:val="en-NZ"/>
              </w:rPr>
              <w:t xml:space="preserve"> of non</w:t>
            </w:r>
            <w:r w:rsidR="00531463" w:rsidRPr="00820481">
              <w:rPr>
                <w:rFonts w:ascii="Arial" w:hAnsi="Arial" w:cs="Arial"/>
                <w:i/>
                <w:sz w:val="20"/>
                <w:szCs w:val="20"/>
                <w:lang w:val="en-NZ"/>
              </w:rPr>
              <w:t>-</w:t>
            </w:r>
            <w:r w:rsidR="00824AD8" w:rsidRPr="00820481">
              <w:rPr>
                <w:rFonts w:ascii="Arial" w:hAnsi="Arial" w:cs="Arial"/>
                <w:i/>
                <w:sz w:val="20"/>
                <w:szCs w:val="20"/>
                <w:lang w:val="en-NZ"/>
              </w:rPr>
              <w:t>violent revolutions</w:t>
            </w:r>
            <w:r w:rsidR="00531463" w:rsidRPr="00820481">
              <w:rPr>
                <w:rFonts w:ascii="Arial" w:hAnsi="Arial" w:cs="Arial"/>
                <w:i/>
                <w:sz w:val="20"/>
                <w:szCs w:val="20"/>
                <w:lang w:val="en-NZ"/>
              </w:rPr>
              <w:t>, such as</w:t>
            </w:r>
            <w:r w:rsidR="00824AD8" w:rsidRPr="00820481">
              <w:rPr>
                <w:rFonts w:ascii="Arial" w:hAnsi="Arial" w:cs="Arial"/>
                <w:i/>
                <w:sz w:val="20"/>
                <w:szCs w:val="20"/>
                <w:lang w:val="en-NZ"/>
              </w:rPr>
              <w:t xml:space="preserve"> Mahatma Gandhi or Martin Luther King</w:t>
            </w:r>
            <w:r w:rsidR="00531463" w:rsidRPr="00820481">
              <w:rPr>
                <w:rFonts w:ascii="Arial" w:hAnsi="Arial" w:cs="Arial"/>
                <w:i/>
                <w:sz w:val="20"/>
                <w:szCs w:val="20"/>
                <w:lang w:val="en-NZ"/>
              </w:rPr>
              <w:t xml:space="preserve"> Jr</w:t>
            </w:r>
            <w:r w:rsidR="00824AD8" w:rsidRPr="00820481">
              <w:rPr>
                <w:rFonts w:ascii="Arial" w:hAnsi="Arial" w:cs="Arial"/>
                <w:i/>
                <w:sz w:val="20"/>
                <w:szCs w:val="20"/>
                <w:lang w:val="en-NZ"/>
              </w:rPr>
              <w:t>? Che introduced the idea of guerrilla warfare. He and his cronies spent several years killing the authorities before they finally overthrew the dictator. Che personally signed death warrants for several generals. What a lovely role model. I wonder how many of the cool generation want that on their chests.</w:t>
            </w:r>
          </w:p>
          <w:p w14:paraId="6A6215F5" w14:textId="77777777" w:rsidR="00824AD8" w:rsidRPr="00820481" w:rsidRDefault="00B80281" w:rsidP="00B80281">
            <w:pPr>
              <w:spacing w:before="80" w:after="80"/>
              <w:rPr>
                <w:rFonts w:ascii="Arial" w:hAnsi="Arial" w:cs="Arial"/>
                <w:i/>
                <w:sz w:val="20"/>
                <w:szCs w:val="20"/>
                <w:lang w:val="en-NZ"/>
              </w:rPr>
            </w:pPr>
            <w:r w:rsidRPr="00820481">
              <w:rPr>
                <w:rFonts w:ascii="Arial" w:hAnsi="Arial" w:cs="Arial"/>
                <w:i/>
                <w:sz w:val="20"/>
                <w:szCs w:val="20"/>
                <w:lang w:val="en-NZ"/>
              </w:rPr>
              <w:t>“</w:t>
            </w:r>
            <w:r w:rsidR="00824AD8" w:rsidRPr="00820481">
              <w:rPr>
                <w:rFonts w:ascii="Arial" w:hAnsi="Arial" w:cs="Arial"/>
                <w:i/>
                <w:sz w:val="20"/>
                <w:szCs w:val="20"/>
                <w:lang w:val="en-NZ"/>
              </w:rPr>
              <w:t>It all comes down to the photo. It's cool. Che's John Lennon hair and revolutionary whiskers really can’t be compared to images of others in his field. Even though Ghandi also overthrew a greater power and was killed for doing it, his bald head</w:t>
            </w:r>
            <w:r w:rsidR="005C3495" w:rsidRPr="00820481">
              <w:rPr>
                <w:rFonts w:ascii="Arial" w:hAnsi="Arial" w:cs="Arial"/>
                <w:i/>
                <w:sz w:val="20"/>
                <w:szCs w:val="20"/>
                <w:lang w:val="en-NZ"/>
              </w:rPr>
              <w:t>, smile, and</w:t>
            </w:r>
            <w:r w:rsidR="00824AD8" w:rsidRPr="00820481">
              <w:rPr>
                <w:rFonts w:ascii="Arial" w:hAnsi="Arial" w:cs="Arial"/>
                <w:i/>
                <w:sz w:val="20"/>
                <w:szCs w:val="20"/>
                <w:lang w:val="en-NZ"/>
              </w:rPr>
              <w:t xml:space="preserve"> spectacles don't arouse the same feeling of rebellion as Che. </w:t>
            </w:r>
            <w:r w:rsidR="005C3495" w:rsidRPr="00820481">
              <w:rPr>
                <w:rFonts w:ascii="Arial" w:hAnsi="Arial" w:cs="Arial"/>
                <w:i/>
                <w:sz w:val="20"/>
                <w:szCs w:val="20"/>
                <w:lang w:val="en-NZ"/>
              </w:rPr>
              <w:t>He</w:t>
            </w:r>
            <w:r w:rsidR="00824AD8" w:rsidRPr="00820481">
              <w:rPr>
                <w:rFonts w:ascii="Arial" w:hAnsi="Arial" w:cs="Arial"/>
                <w:i/>
                <w:sz w:val="20"/>
                <w:szCs w:val="20"/>
                <w:lang w:val="en-NZ"/>
              </w:rPr>
              <w:t xml:space="preserve"> just doesn't look as cool. And Fidel Castro. He also led a revolution. He wasn't killed</w:t>
            </w:r>
            <w:r w:rsidR="005C3495" w:rsidRPr="00820481">
              <w:rPr>
                <w:rFonts w:ascii="Arial" w:hAnsi="Arial" w:cs="Arial"/>
                <w:i/>
                <w:sz w:val="20"/>
                <w:szCs w:val="20"/>
                <w:lang w:val="en-NZ"/>
              </w:rPr>
              <w:t>,</w:t>
            </w:r>
            <w:r w:rsidR="00824AD8" w:rsidRPr="00820481">
              <w:rPr>
                <w:rFonts w:ascii="Arial" w:hAnsi="Arial" w:cs="Arial"/>
                <w:i/>
                <w:sz w:val="20"/>
                <w:szCs w:val="20"/>
                <w:lang w:val="en-NZ"/>
              </w:rPr>
              <w:t xml:space="preserve"> however. He is still lurking somewhere in Cuba, old, decrepit</w:t>
            </w:r>
            <w:r w:rsidR="005C3495" w:rsidRPr="00820481">
              <w:rPr>
                <w:rFonts w:ascii="Arial" w:hAnsi="Arial" w:cs="Arial"/>
                <w:i/>
                <w:sz w:val="20"/>
                <w:szCs w:val="20"/>
                <w:lang w:val="en-NZ"/>
              </w:rPr>
              <w:t>,</w:t>
            </w:r>
            <w:r w:rsidR="00824AD8" w:rsidRPr="00820481">
              <w:rPr>
                <w:rFonts w:ascii="Arial" w:hAnsi="Arial" w:cs="Arial"/>
                <w:i/>
                <w:sz w:val="20"/>
                <w:szCs w:val="20"/>
                <w:lang w:val="en-NZ"/>
              </w:rPr>
              <w:t xml:space="preserve"> and not fashionable.</w:t>
            </w:r>
          </w:p>
          <w:p w14:paraId="4FF13C7B" w14:textId="77777777" w:rsidR="00AA38F2" w:rsidRDefault="00B80281" w:rsidP="005C3495">
            <w:pPr>
              <w:spacing w:before="80" w:after="80"/>
              <w:rPr>
                <w:rFonts w:ascii="Arial" w:hAnsi="Arial" w:cs="Arial"/>
                <w:i/>
                <w:sz w:val="20"/>
                <w:szCs w:val="20"/>
                <w:lang w:val="en-NZ"/>
              </w:rPr>
            </w:pPr>
            <w:r w:rsidRPr="00820481">
              <w:rPr>
                <w:rFonts w:ascii="Arial" w:hAnsi="Arial" w:cs="Arial"/>
                <w:i/>
                <w:sz w:val="20"/>
                <w:szCs w:val="20"/>
                <w:lang w:val="en-NZ"/>
              </w:rPr>
              <w:t>“</w:t>
            </w:r>
            <w:r w:rsidR="00824AD8" w:rsidRPr="00820481">
              <w:rPr>
                <w:rFonts w:ascii="Arial" w:hAnsi="Arial" w:cs="Arial"/>
                <w:i/>
                <w:sz w:val="20"/>
                <w:szCs w:val="20"/>
                <w:lang w:val="en-NZ"/>
              </w:rPr>
              <w:t>The average Che</w:t>
            </w:r>
            <w:r w:rsidR="005C3495" w:rsidRPr="00820481">
              <w:rPr>
                <w:rFonts w:ascii="Arial" w:hAnsi="Arial" w:cs="Arial"/>
                <w:i/>
                <w:sz w:val="20"/>
                <w:szCs w:val="20"/>
                <w:lang w:val="en-NZ"/>
              </w:rPr>
              <w:t>-</w:t>
            </w:r>
            <w:r w:rsidR="00824AD8" w:rsidRPr="00820481">
              <w:rPr>
                <w:rFonts w:ascii="Arial" w:hAnsi="Arial" w:cs="Arial"/>
                <w:i/>
                <w:sz w:val="20"/>
                <w:szCs w:val="20"/>
                <w:lang w:val="en-NZ"/>
              </w:rPr>
              <w:t xml:space="preserve">wearing cool dude doesn't know about the person behind the ragged and distant face </w:t>
            </w:r>
            <w:r w:rsidR="005C3495" w:rsidRPr="00820481">
              <w:rPr>
                <w:rFonts w:ascii="Arial" w:hAnsi="Arial" w:cs="Arial"/>
                <w:i/>
                <w:sz w:val="20"/>
                <w:szCs w:val="20"/>
                <w:lang w:val="en-NZ"/>
              </w:rPr>
              <w:t>they are</w:t>
            </w:r>
            <w:r w:rsidR="00824AD8" w:rsidRPr="00820481">
              <w:rPr>
                <w:rFonts w:ascii="Arial" w:hAnsi="Arial" w:cs="Arial"/>
                <w:i/>
                <w:sz w:val="20"/>
                <w:szCs w:val="20"/>
                <w:lang w:val="en-NZ"/>
              </w:rPr>
              <w:t xml:space="preserve"> parading. The more the image of Che is used as an icon of rebellion, the further the image goes from the real man. But I won’t complain if, </w:t>
            </w:r>
            <w:r w:rsidR="005C3495" w:rsidRPr="00820481">
              <w:rPr>
                <w:rFonts w:ascii="Arial" w:hAnsi="Arial" w:cs="Arial"/>
                <w:i/>
                <w:sz w:val="20"/>
                <w:szCs w:val="20"/>
                <w:lang w:val="en-NZ"/>
              </w:rPr>
              <w:t>40</w:t>
            </w:r>
            <w:r w:rsidR="00824AD8" w:rsidRPr="00820481">
              <w:rPr>
                <w:rFonts w:ascii="Arial" w:hAnsi="Arial" w:cs="Arial"/>
                <w:i/>
                <w:sz w:val="20"/>
                <w:szCs w:val="20"/>
                <w:lang w:val="en-NZ"/>
              </w:rPr>
              <w:t xml:space="preserve"> years after I die, my face is printed on a</w:t>
            </w:r>
            <w:r w:rsidR="005C3495" w:rsidRPr="00820481">
              <w:rPr>
                <w:rFonts w:ascii="Arial" w:hAnsi="Arial" w:cs="Arial"/>
                <w:i/>
                <w:sz w:val="20"/>
                <w:szCs w:val="20"/>
                <w:lang w:val="en-NZ"/>
              </w:rPr>
              <w:t xml:space="preserve"> T-</w:t>
            </w:r>
            <w:r w:rsidR="00824AD8" w:rsidRPr="00820481">
              <w:rPr>
                <w:rFonts w:ascii="Arial" w:hAnsi="Arial" w:cs="Arial"/>
                <w:i/>
                <w:sz w:val="20"/>
                <w:szCs w:val="20"/>
                <w:lang w:val="en-NZ"/>
              </w:rPr>
              <w:t xml:space="preserve">shirt. I really won’t mind whether the person who is wearing me knows about who I was. Just </w:t>
            </w:r>
            <w:r w:rsidR="005C3495" w:rsidRPr="00820481">
              <w:rPr>
                <w:rFonts w:ascii="Arial" w:hAnsi="Arial" w:cs="Arial"/>
                <w:i/>
                <w:sz w:val="20"/>
                <w:szCs w:val="20"/>
                <w:lang w:val="en-NZ"/>
              </w:rPr>
              <w:t xml:space="preserve">the fact </w:t>
            </w:r>
            <w:r w:rsidR="00824AD8" w:rsidRPr="00820481">
              <w:rPr>
                <w:rFonts w:ascii="Arial" w:hAnsi="Arial" w:cs="Arial"/>
                <w:i/>
                <w:sz w:val="20"/>
                <w:szCs w:val="20"/>
                <w:lang w:val="en-NZ"/>
              </w:rPr>
              <w:t>that they think my face</w:t>
            </w:r>
            <w:r w:rsidR="005C3495" w:rsidRPr="00820481">
              <w:rPr>
                <w:rFonts w:ascii="Arial" w:hAnsi="Arial" w:cs="Arial"/>
                <w:i/>
                <w:sz w:val="20"/>
                <w:szCs w:val="20"/>
                <w:lang w:val="en-NZ"/>
              </w:rPr>
              <w:t xml:space="preserve"> on the </w:t>
            </w:r>
            <w:r w:rsidR="005C3495" w:rsidRPr="00820481">
              <w:rPr>
                <w:rFonts w:ascii="Arial" w:hAnsi="Arial" w:cs="Arial"/>
                <w:i/>
                <w:sz w:val="20"/>
                <w:szCs w:val="20"/>
                <w:lang w:val="en-NZ"/>
              </w:rPr>
              <w:lastRenderedPageBreak/>
              <w:t>T-shirt</w:t>
            </w:r>
            <w:r w:rsidR="00824AD8" w:rsidRPr="00820481">
              <w:rPr>
                <w:rFonts w:ascii="Arial" w:hAnsi="Arial" w:cs="Arial"/>
                <w:i/>
                <w:sz w:val="20"/>
                <w:szCs w:val="20"/>
                <w:lang w:val="en-NZ"/>
              </w:rPr>
              <w:t xml:space="preserve"> looks cool enough to wear will be good enough for me.</w:t>
            </w:r>
            <w:r w:rsidRPr="00820481">
              <w:rPr>
                <w:rFonts w:ascii="Arial" w:hAnsi="Arial" w:cs="Arial"/>
                <w:i/>
                <w:sz w:val="20"/>
                <w:szCs w:val="20"/>
                <w:lang w:val="en-NZ"/>
              </w:rPr>
              <w:t>”</w:t>
            </w:r>
          </w:p>
          <w:p w14:paraId="74AA2AC6" w14:textId="77777777" w:rsidR="00A840E4" w:rsidRDefault="00A840E4" w:rsidP="005C3495">
            <w:pPr>
              <w:spacing w:before="80" w:after="80"/>
              <w:rPr>
                <w:rFonts w:ascii="Arial" w:hAnsi="Arial" w:cs="Arial"/>
                <w:i/>
                <w:sz w:val="20"/>
                <w:szCs w:val="20"/>
                <w:lang w:val="en-NZ"/>
              </w:rPr>
            </w:pPr>
          </w:p>
          <w:p w14:paraId="3F37E3F1" w14:textId="77777777" w:rsidR="00A840E4" w:rsidRPr="00EE22B3" w:rsidRDefault="00A840E4" w:rsidP="00A840E4">
            <w:pPr>
              <w:pStyle w:val="NCEAtablebody"/>
              <w:rPr>
                <w:i/>
                <w:color w:val="FF0000"/>
              </w:rPr>
            </w:pPr>
            <w:r w:rsidRPr="00EE22B3">
              <w:rPr>
                <w:i/>
                <w:color w:val="FF0000"/>
              </w:rPr>
              <w:t xml:space="preserve">The examples above relate to only part of what is </w:t>
            </w:r>
            <w:proofErr w:type="gramStart"/>
            <w:r w:rsidRPr="00EE22B3">
              <w:rPr>
                <w:i/>
                <w:color w:val="FF0000"/>
              </w:rPr>
              <w:t>required, and</w:t>
            </w:r>
            <w:proofErr w:type="gramEnd"/>
            <w:r w:rsidRPr="00EE22B3">
              <w:rPr>
                <w:i/>
                <w:color w:val="FF0000"/>
              </w:rPr>
              <w:t xml:space="preserve"> are just indicative.</w:t>
            </w:r>
          </w:p>
          <w:p w14:paraId="5E3071AF" w14:textId="77777777" w:rsidR="00A840E4" w:rsidRPr="00820481" w:rsidRDefault="00A840E4" w:rsidP="005C3495">
            <w:pPr>
              <w:spacing w:before="80" w:after="80"/>
              <w:rPr>
                <w:rFonts w:ascii="Arial" w:hAnsi="Arial" w:cs="Arial"/>
                <w:sz w:val="20"/>
                <w:szCs w:val="20"/>
                <w:lang w:val="en-NZ"/>
              </w:rPr>
            </w:pPr>
          </w:p>
        </w:tc>
        <w:tc>
          <w:tcPr>
            <w:tcW w:w="1666" w:type="pct"/>
          </w:tcPr>
          <w:p w14:paraId="03863E50" w14:textId="77777777" w:rsidR="00337590" w:rsidRPr="00820481" w:rsidRDefault="00C63F60" w:rsidP="00D06159">
            <w:pPr>
              <w:pStyle w:val="NCEAtablebody"/>
              <w:rPr>
                <w:rFonts w:cs="Arial"/>
              </w:rPr>
            </w:pPr>
            <w:r w:rsidRPr="00820481">
              <w:rPr>
                <w:rFonts w:cs="Arial"/>
              </w:rPr>
              <w:lastRenderedPageBreak/>
              <w:t xml:space="preserve">The student </w:t>
            </w:r>
            <w:r w:rsidR="00AD7327" w:rsidRPr="00820481">
              <w:rPr>
                <w:rFonts w:cs="Arial"/>
              </w:rPr>
              <w:t>produces</w:t>
            </w:r>
            <w:r w:rsidR="003930E9" w:rsidRPr="00820481">
              <w:rPr>
                <w:rFonts w:cs="Arial"/>
              </w:rPr>
              <w:t xml:space="preserve"> </w:t>
            </w:r>
            <w:r w:rsidRPr="00820481">
              <w:rPr>
                <w:rFonts w:cs="Arial"/>
              </w:rPr>
              <w:t xml:space="preserve">at least two pieces </w:t>
            </w:r>
            <w:r w:rsidR="005D0FDC" w:rsidRPr="00820481">
              <w:rPr>
                <w:rFonts w:cs="Arial"/>
              </w:rPr>
              <w:t xml:space="preserve">of </w:t>
            </w:r>
            <w:r w:rsidR="0005369D" w:rsidRPr="00820481">
              <w:rPr>
                <w:rFonts w:cs="Arial"/>
              </w:rPr>
              <w:t xml:space="preserve">fluent and </w:t>
            </w:r>
            <w:r w:rsidR="003930E9" w:rsidRPr="00820481">
              <w:rPr>
                <w:rFonts w:cs="Arial"/>
              </w:rPr>
              <w:t xml:space="preserve">coherent </w:t>
            </w:r>
            <w:r w:rsidR="00AD7327" w:rsidRPr="00820481">
              <w:rPr>
                <w:rFonts w:cs="Arial"/>
              </w:rPr>
              <w:t>writing</w:t>
            </w:r>
            <w:r w:rsidR="00AA38F2" w:rsidRPr="00820481">
              <w:rPr>
                <w:rFonts w:cs="Arial"/>
              </w:rPr>
              <w:t xml:space="preserve">. </w:t>
            </w:r>
            <w:r w:rsidR="00103304">
              <w:rPr>
                <w:rFonts w:cs="Arial"/>
              </w:rPr>
              <w:t>The</w:t>
            </w:r>
            <w:r w:rsidR="00103304" w:rsidRPr="00820481">
              <w:rPr>
                <w:rFonts w:cs="Arial"/>
              </w:rPr>
              <w:t xml:space="preserve"> </w:t>
            </w:r>
            <w:r w:rsidR="00AA38F2" w:rsidRPr="00820481">
              <w:rPr>
                <w:rFonts w:cs="Arial"/>
              </w:rPr>
              <w:t>piece</w:t>
            </w:r>
            <w:r w:rsidR="00103304">
              <w:rPr>
                <w:rFonts w:cs="Arial"/>
              </w:rPr>
              <w:t>s</w:t>
            </w:r>
            <w:r w:rsidR="002509AE" w:rsidRPr="00820481">
              <w:rPr>
                <w:rFonts w:cs="Arial"/>
              </w:rPr>
              <w:t xml:space="preserve"> </w:t>
            </w:r>
            <w:r w:rsidR="00AD7327" w:rsidRPr="00820481">
              <w:rPr>
                <w:rFonts w:cs="Arial"/>
              </w:rPr>
              <w:t>develop, sustain, and structure</w:t>
            </w:r>
            <w:r w:rsidR="0005369D" w:rsidRPr="00820481">
              <w:rPr>
                <w:rFonts w:cs="Arial"/>
              </w:rPr>
              <w:t xml:space="preserve"> ideas</w:t>
            </w:r>
            <w:r w:rsidR="003930E9" w:rsidRPr="00820481">
              <w:rPr>
                <w:rFonts w:cs="Arial"/>
              </w:rPr>
              <w:t>,</w:t>
            </w:r>
            <w:r w:rsidR="0005369D" w:rsidRPr="00820481">
              <w:rPr>
                <w:rFonts w:cs="Arial"/>
              </w:rPr>
              <w:t xml:space="preserve"> </w:t>
            </w:r>
            <w:r w:rsidR="003930E9" w:rsidRPr="00820481">
              <w:rPr>
                <w:rFonts w:cs="Arial"/>
              </w:rPr>
              <w:t>and</w:t>
            </w:r>
            <w:r w:rsidR="00AD7327" w:rsidRPr="00820481">
              <w:rPr>
                <w:rFonts w:cs="Arial"/>
              </w:rPr>
              <w:t xml:space="preserve"> </w:t>
            </w:r>
            <w:r w:rsidR="008A527C" w:rsidRPr="00820481">
              <w:rPr>
                <w:rFonts w:cs="Arial"/>
              </w:rPr>
              <w:t xml:space="preserve">are convincing </w:t>
            </w:r>
            <w:r w:rsidR="008A527C">
              <w:rPr>
                <w:rFonts w:cs="Arial"/>
              </w:rPr>
              <w:t xml:space="preserve">and </w:t>
            </w:r>
            <w:r w:rsidR="00AD7327" w:rsidRPr="00820481">
              <w:rPr>
                <w:rFonts w:cs="Arial"/>
              </w:rPr>
              <w:t>command</w:t>
            </w:r>
            <w:r w:rsidR="0005369D" w:rsidRPr="00820481">
              <w:rPr>
                <w:rFonts w:cs="Arial"/>
              </w:rPr>
              <w:t xml:space="preserve"> attention.</w:t>
            </w:r>
            <w:r w:rsidRPr="00820481">
              <w:rPr>
                <w:rFonts w:cs="Arial"/>
              </w:rPr>
              <w:t xml:space="preserve"> </w:t>
            </w:r>
          </w:p>
          <w:p w14:paraId="50114094" w14:textId="77777777" w:rsidR="00D06159" w:rsidRPr="00820481" w:rsidRDefault="00564042" w:rsidP="00D06159">
            <w:pPr>
              <w:pStyle w:val="NCEAtablebody"/>
              <w:rPr>
                <w:rFonts w:cs="Arial"/>
              </w:rPr>
            </w:pPr>
            <w:r w:rsidRPr="00820481">
              <w:rPr>
                <w:rFonts w:cs="Arial"/>
              </w:rPr>
              <w:t xml:space="preserve">This involves demonstrating </w:t>
            </w:r>
            <w:r w:rsidR="00D06159" w:rsidRPr="00820481">
              <w:rPr>
                <w:rFonts w:cs="Arial"/>
              </w:rPr>
              <w:t>a sophisticated understanding of purpose and audience through the insightful selection</w:t>
            </w:r>
            <w:r w:rsidR="008A527C">
              <w:rPr>
                <w:rFonts w:cs="Arial"/>
              </w:rPr>
              <w:t>, development,</w:t>
            </w:r>
            <w:r w:rsidR="00D06159" w:rsidRPr="00820481">
              <w:rPr>
                <w:rFonts w:cs="Arial"/>
              </w:rPr>
              <w:t xml:space="preserve"> and integration of ideas, language features, and structure</w:t>
            </w:r>
            <w:r w:rsidRPr="00820481">
              <w:rPr>
                <w:rFonts w:cs="Arial"/>
              </w:rPr>
              <w:t xml:space="preserve">s appropriate to </w:t>
            </w:r>
            <w:r w:rsidR="00103304">
              <w:rPr>
                <w:rFonts w:cs="Arial"/>
              </w:rPr>
              <w:t>the text type</w:t>
            </w:r>
            <w:r w:rsidRPr="00820481">
              <w:rPr>
                <w:rFonts w:cs="Arial"/>
              </w:rPr>
              <w:t xml:space="preserve"> to create consistency in meaning and effect, sustain interest</w:t>
            </w:r>
            <w:r w:rsidR="003930E9" w:rsidRPr="00820481">
              <w:rPr>
                <w:rFonts w:cs="Arial"/>
              </w:rPr>
              <w:t>,</w:t>
            </w:r>
            <w:r w:rsidRPr="00820481">
              <w:rPr>
                <w:rFonts w:cs="Arial"/>
              </w:rPr>
              <w:t xml:space="preserve"> and create a striking whole</w:t>
            </w:r>
            <w:r w:rsidR="0082781C">
              <w:rPr>
                <w:rFonts w:cs="Arial"/>
              </w:rPr>
              <w:t xml:space="preserve"> by</w:t>
            </w:r>
            <w:r w:rsidR="00067C03">
              <w:rPr>
                <w:rFonts w:cs="Arial"/>
              </w:rPr>
              <w:t>:</w:t>
            </w:r>
          </w:p>
          <w:p w14:paraId="40E74C7A" w14:textId="77777777" w:rsidR="00564042" w:rsidRPr="00820481" w:rsidRDefault="00340B51" w:rsidP="00340B51">
            <w:pPr>
              <w:pStyle w:val="NCEAtablebullet"/>
              <w:tabs>
                <w:tab w:val="clear" w:pos="0"/>
                <w:tab w:val="num" w:pos="284"/>
              </w:tabs>
              <w:ind w:left="284" w:hanging="284"/>
              <w:rPr>
                <w:rFonts w:cs="Arial"/>
                <w:lang w:val="en-NZ"/>
              </w:rPr>
            </w:pPr>
            <w:r>
              <w:rPr>
                <w:rFonts w:cs="Arial"/>
                <w:lang w:val="en-NZ"/>
              </w:rPr>
              <w:t>developing ideas and making links between them</w:t>
            </w:r>
            <w:r w:rsidR="0082781C">
              <w:rPr>
                <w:rFonts w:cs="Arial"/>
                <w:lang w:val="en-NZ"/>
              </w:rPr>
              <w:t>. This</w:t>
            </w:r>
            <w:r w:rsidR="0082781C" w:rsidRPr="00820481">
              <w:rPr>
                <w:rFonts w:cs="Arial"/>
                <w:lang w:val="en-NZ"/>
              </w:rPr>
              <w:t xml:space="preserve"> </w:t>
            </w:r>
            <w:r w:rsidR="00564042" w:rsidRPr="00820481">
              <w:rPr>
                <w:rFonts w:cs="Arial"/>
                <w:lang w:val="en-NZ"/>
              </w:rPr>
              <w:t>may include the use of narrative, imagery, explanations, analysis, explorations, critique, details, examples</w:t>
            </w:r>
            <w:r w:rsidR="003930E9" w:rsidRPr="00820481">
              <w:rPr>
                <w:rFonts w:cs="Arial"/>
                <w:lang w:val="en-NZ"/>
              </w:rPr>
              <w:t>,</w:t>
            </w:r>
            <w:r w:rsidR="00564042" w:rsidRPr="00820481">
              <w:rPr>
                <w:rFonts w:cs="Arial"/>
                <w:lang w:val="en-NZ"/>
              </w:rPr>
              <w:t xml:space="preserve"> and a range of dimensions or viewpoints.</w:t>
            </w:r>
          </w:p>
          <w:p w14:paraId="046DAE94" w14:textId="77777777" w:rsidR="00564042" w:rsidRPr="00820481" w:rsidRDefault="00F3690F" w:rsidP="00340B51">
            <w:pPr>
              <w:pStyle w:val="NCEAtablebullet"/>
              <w:tabs>
                <w:tab w:val="clear" w:pos="0"/>
                <w:tab w:val="num" w:pos="284"/>
              </w:tabs>
              <w:ind w:left="284" w:hanging="284"/>
              <w:rPr>
                <w:rFonts w:cs="Arial"/>
                <w:lang w:val="en-NZ"/>
              </w:rPr>
            </w:pPr>
            <w:r>
              <w:rPr>
                <w:rFonts w:cs="Arial"/>
                <w:lang w:val="en-NZ"/>
              </w:rPr>
              <w:t xml:space="preserve">selecting and using </w:t>
            </w:r>
            <w:r w:rsidRPr="00820481">
              <w:rPr>
                <w:rFonts w:cs="Arial"/>
                <w:lang w:val="en-NZ"/>
              </w:rPr>
              <w:t xml:space="preserve">language </w:t>
            </w:r>
            <w:r w:rsidR="00564042" w:rsidRPr="00820481">
              <w:rPr>
                <w:rFonts w:cs="Arial"/>
                <w:lang w:val="en-NZ"/>
              </w:rPr>
              <w:t xml:space="preserve">features </w:t>
            </w:r>
            <w:r w:rsidRPr="00820481">
              <w:rPr>
                <w:rFonts w:cs="Arial"/>
                <w:lang w:val="en-NZ"/>
              </w:rPr>
              <w:t xml:space="preserve">appropriate to each text type to create consistency in meaning and effect and to sustain interest </w:t>
            </w:r>
          </w:p>
          <w:p w14:paraId="7ECF1776" w14:textId="77777777" w:rsidR="00F3690F" w:rsidRPr="00820481" w:rsidRDefault="00F3690F" w:rsidP="00F3690F">
            <w:pPr>
              <w:pStyle w:val="NCEAtablebullet"/>
              <w:tabs>
                <w:tab w:val="clear" w:pos="0"/>
                <w:tab w:val="num" w:pos="284"/>
              </w:tabs>
              <w:ind w:left="284" w:hanging="284"/>
              <w:rPr>
                <w:rFonts w:cs="Arial"/>
                <w:lang w:val="en-NZ"/>
              </w:rPr>
            </w:pPr>
            <w:r w:rsidRPr="00820481">
              <w:rPr>
                <w:rFonts w:cs="Arial"/>
                <w:lang w:val="en-NZ"/>
              </w:rPr>
              <w:t xml:space="preserve">using text conventions accurately </w:t>
            </w:r>
            <w:r w:rsidRPr="004A2804">
              <w:rPr>
                <w:rFonts w:cs="Arial"/>
                <w:lang w:val="en-NZ"/>
              </w:rPr>
              <w:t xml:space="preserve">(including spelling, punctuation, grammar) </w:t>
            </w:r>
            <w:r w:rsidRPr="00820481">
              <w:rPr>
                <w:rFonts w:cs="Arial"/>
                <w:lang w:val="en-NZ"/>
              </w:rPr>
              <w:t>so the writing contains only minor errors</w:t>
            </w:r>
          </w:p>
          <w:p w14:paraId="69C416CE" w14:textId="77777777" w:rsidR="005C1C69" w:rsidRPr="00820481" w:rsidRDefault="00F3690F" w:rsidP="00340B51">
            <w:pPr>
              <w:pStyle w:val="NCEAtablebullet"/>
              <w:tabs>
                <w:tab w:val="clear" w:pos="0"/>
                <w:tab w:val="num" w:pos="284"/>
              </w:tabs>
              <w:ind w:left="284" w:hanging="284"/>
              <w:rPr>
                <w:rFonts w:cs="Arial"/>
                <w:lang w:val="en-NZ"/>
              </w:rPr>
            </w:pPr>
            <w:r>
              <w:rPr>
                <w:rFonts w:cs="Arial"/>
                <w:lang w:val="en-NZ"/>
              </w:rPr>
              <w:t xml:space="preserve">selecting effective </w:t>
            </w:r>
            <w:r w:rsidRPr="00820481">
              <w:rPr>
                <w:rFonts w:cs="Arial"/>
                <w:lang w:val="en-NZ"/>
              </w:rPr>
              <w:t>structure</w:t>
            </w:r>
            <w:r w:rsidR="00A840E4">
              <w:rPr>
                <w:rFonts w:cs="Arial"/>
                <w:lang w:val="en-NZ"/>
              </w:rPr>
              <w:t>(</w:t>
            </w:r>
            <w:r w:rsidRPr="00820481">
              <w:rPr>
                <w:rFonts w:cs="Arial"/>
                <w:lang w:val="en-NZ"/>
              </w:rPr>
              <w:t>s</w:t>
            </w:r>
            <w:r w:rsidR="00850B4C">
              <w:rPr>
                <w:rFonts w:cs="Arial"/>
                <w:lang w:val="en-NZ"/>
              </w:rPr>
              <w:t>). T</w:t>
            </w:r>
            <w:r>
              <w:rPr>
                <w:rFonts w:cs="Arial"/>
                <w:lang w:val="en-NZ"/>
              </w:rPr>
              <w:t>his</w:t>
            </w:r>
            <w:r w:rsidRPr="00820481">
              <w:rPr>
                <w:rFonts w:cs="Arial"/>
                <w:lang w:val="en-NZ"/>
              </w:rPr>
              <w:t xml:space="preserve"> </w:t>
            </w:r>
            <w:r w:rsidR="00564042" w:rsidRPr="00820481">
              <w:rPr>
                <w:rFonts w:cs="Arial"/>
                <w:lang w:val="en-NZ"/>
              </w:rPr>
              <w:t>may include poetic, formal, and narrative forms or a combination of these</w:t>
            </w:r>
            <w:r w:rsidR="0088746B" w:rsidRPr="00820481">
              <w:rPr>
                <w:rFonts w:cs="Arial"/>
                <w:lang w:val="en-NZ"/>
              </w:rPr>
              <w:t>.</w:t>
            </w:r>
          </w:p>
          <w:p w14:paraId="22ABD04D" w14:textId="77777777" w:rsidR="002F1F28" w:rsidRPr="00820481" w:rsidRDefault="002F1F28" w:rsidP="00A840E4">
            <w:pPr>
              <w:pStyle w:val="NCEAtablebullet"/>
              <w:numPr>
                <w:ilvl w:val="0"/>
                <w:numId w:val="0"/>
              </w:numPr>
              <w:rPr>
                <w:rFonts w:cs="Arial"/>
                <w:i/>
                <w:lang w:val="en-NZ"/>
              </w:rPr>
            </w:pPr>
            <w:r w:rsidRPr="00820481">
              <w:rPr>
                <w:rFonts w:cs="Arial"/>
                <w:i/>
                <w:lang w:val="en-NZ"/>
              </w:rPr>
              <w:t xml:space="preserve">Text idea: Being an </w:t>
            </w:r>
            <w:r w:rsidR="00401437" w:rsidRPr="00820481">
              <w:rPr>
                <w:rFonts w:cs="Arial"/>
                <w:i/>
                <w:lang w:val="en-NZ"/>
              </w:rPr>
              <w:t>a</w:t>
            </w:r>
            <w:r w:rsidRPr="00820481">
              <w:rPr>
                <w:rFonts w:cs="Arial"/>
                <w:i/>
                <w:lang w:val="en-NZ"/>
              </w:rPr>
              <w:t xml:space="preserve">lpha </w:t>
            </w:r>
            <w:r w:rsidR="00401437" w:rsidRPr="00820481">
              <w:rPr>
                <w:rFonts w:cs="Arial"/>
                <w:i/>
                <w:lang w:val="en-NZ"/>
              </w:rPr>
              <w:t>m</w:t>
            </w:r>
            <w:r w:rsidRPr="00820481">
              <w:rPr>
                <w:rFonts w:cs="Arial"/>
                <w:i/>
                <w:lang w:val="en-NZ"/>
              </w:rPr>
              <w:t>ale</w:t>
            </w:r>
          </w:p>
          <w:p w14:paraId="3462F04B" w14:textId="77777777" w:rsidR="002F1F28" w:rsidRPr="00820481" w:rsidRDefault="002F1F28" w:rsidP="00401437">
            <w:pPr>
              <w:pStyle w:val="NCEAtablebullet"/>
              <w:numPr>
                <w:ilvl w:val="0"/>
                <w:numId w:val="0"/>
              </w:numPr>
              <w:ind w:left="227" w:hanging="227"/>
              <w:rPr>
                <w:rFonts w:cs="Arial"/>
                <w:i/>
                <w:lang w:val="en-NZ"/>
              </w:rPr>
            </w:pPr>
            <w:r w:rsidRPr="00820481">
              <w:rPr>
                <w:rFonts w:cs="Arial"/>
                <w:i/>
                <w:lang w:val="en-NZ"/>
              </w:rPr>
              <w:t>Text type: Column piece</w:t>
            </w:r>
          </w:p>
          <w:p w14:paraId="52A92A50" w14:textId="77777777" w:rsidR="00AA38F2" w:rsidRPr="00820481" w:rsidRDefault="002F1F28" w:rsidP="00401437">
            <w:pPr>
              <w:pStyle w:val="NCEAtablebullet"/>
              <w:numPr>
                <w:ilvl w:val="0"/>
                <w:numId w:val="0"/>
              </w:numPr>
              <w:ind w:left="227" w:hanging="227"/>
              <w:rPr>
                <w:rFonts w:cs="Arial"/>
                <w:i/>
                <w:lang w:val="en-NZ"/>
              </w:rPr>
            </w:pPr>
            <w:r w:rsidRPr="00820481">
              <w:rPr>
                <w:rFonts w:cs="Arial"/>
                <w:i/>
                <w:lang w:val="en-NZ"/>
              </w:rPr>
              <w:t>Purpose:</w:t>
            </w:r>
            <w:r w:rsidR="00126D85" w:rsidRPr="00820481">
              <w:rPr>
                <w:rFonts w:cs="Arial"/>
                <w:i/>
                <w:lang w:val="en-NZ"/>
              </w:rPr>
              <w:t xml:space="preserve"> To define</w:t>
            </w:r>
            <w:r w:rsidR="00604093" w:rsidRPr="00820481">
              <w:rPr>
                <w:rFonts w:cs="Arial"/>
                <w:i/>
                <w:lang w:val="en-NZ"/>
              </w:rPr>
              <w:t xml:space="preserve"> the alpha male</w:t>
            </w:r>
            <w:r w:rsidR="00824AD8" w:rsidRPr="00820481">
              <w:rPr>
                <w:rFonts w:cs="Arial"/>
                <w:i/>
                <w:lang w:val="en-NZ"/>
              </w:rPr>
              <w:t xml:space="preserve"> </w:t>
            </w:r>
          </w:p>
          <w:p w14:paraId="3EC91A53" w14:textId="77777777" w:rsidR="00A831D8" w:rsidRPr="00820481" w:rsidRDefault="00315FC6" w:rsidP="00401437">
            <w:pPr>
              <w:pStyle w:val="NCEAtablebullet"/>
              <w:numPr>
                <w:ilvl w:val="0"/>
                <w:numId w:val="0"/>
              </w:numPr>
              <w:ind w:left="227" w:hanging="227"/>
              <w:rPr>
                <w:rFonts w:cs="Arial"/>
                <w:i/>
                <w:lang w:val="en-NZ"/>
              </w:rPr>
            </w:pPr>
            <w:r w:rsidRPr="00820481">
              <w:rPr>
                <w:rFonts w:cs="Arial"/>
                <w:i/>
                <w:lang w:val="en-NZ"/>
              </w:rPr>
              <w:t xml:space="preserve">Title: </w:t>
            </w:r>
            <w:r w:rsidR="00A831D8" w:rsidRPr="00820481">
              <w:rPr>
                <w:rFonts w:cs="Arial"/>
                <w:i/>
                <w:lang w:val="en-NZ"/>
              </w:rPr>
              <w:t xml:space="preserve">I Knocked </w:t>
            </w:r>
            <w:proofErr w:type="gramStart"/>
            <w:r w:rsidR="00A831D8" w:rsidRPr="00820481">
              <w:rPr>
                <w:rFonts w:cs="Arial"/>
                <w:i/>
                <w:lang w:val="en-NZ"/>
              </w:rPr>
              <w:t>The</w:t>
            </w:r>
            <w:proofErr w:type="gramEnd"/>
            <w:r w:rsidR="00A831D8" w:rsidRPr="00820481">
              <w:rPr>
                <w:rFonts w:cs="Arial"/>
                <w:i/>
                <w:lang w:val="en-NZ"/>
              </w:rPr>
              <w:t xml:space="preserve"> Bugger Off</w:t>
            </w:r>
          </w:p>
          <w:p w14:paraId="4403C522" w14:textId="77777777" w:rsidR="00A831D8" w:rsidRPr="00820481" w:rsidRDefault="00401437" w:rsidP="00401437">
            <w:pPr>
              <w:spacing w:before="80" w:after="80"/>
              <w:rPr>
                <w:rFonts w:ascii="Arial" w:hAnsi="Arial" w:cs="Arial"/>
                <w:i/>
                <w:sz w:val="20"/>
                <w:szCs w:val="20"/>
                <w:lang w:val="en-NZ"/>
              </w:rPr>
            </w:pPr>
            <w:r w:rsidRPr="00820481">
              <w:rPr>
                <w:rFonts w:ascii="Arial" w:hAnsi="Arial" w:cs="Arial"/>
                <w:i/>
                <w:sz w:val="20"/>
                <w:szCs w:val="20"/>
                <w:lang w:val="en-NZ"/>
              </w:rPr>
              <w:lastRenderedPageBreak/>
              <w:t>“</w:t>
            </w:r>
            <w:r w:rsidR="00A831D8" w:rsidRPr="00820481">
              <w:rPr>
                <w:rFonts w:ascii="Arial" w:hAnsi="Arial" w:cs="Arial"/>
                <w:i/>
                <w:sz w:val="20"/>
                <w:szCs w:val="20"/>
                <w:lang w:val="en-NZ"/>
              </w:rPr>
              <w:t>I recently ran in our school cross</w:t>
            </w:r>
            <w:r w:rsidR="00284C6D" w:rsidRPr="00820481">
              <w:rPr>
                <w:rFonts w:ascii="Arial" w:hAnsi="Arial" w:cs="Arial"/>
                <w:i/>
                <w:sz w:val="20"/>
                <w:szCs w:val="20"/>
                <w:lang w:val="en-NZ"/>
              </w:rPr>
              <w:t>-</w:t>
            </w:r>
            <w:r w:rsidR="00A831D8" w:rsidRPr="00820481">
              <w:rPr>
                <w:rFonts w:ascii="Arial" w:hAnsi="Arial" w:cs="Arial"/>
                <w:i/>
                <w:sz w:val="20"/>
                <w:szCs w:val="20"/>
                <w:lang w:val="en-NZ"/>
              </w:rPr>
              <w:t>country</w:t>
            </w:r>
            <w:r w:rsidR="00284C6D" w:rsidRPr="00820481">
              <w:rPr>
                <w:rFonts w:ascii="Arial" w:hAnsi="Arial" w:cs="Arial"/>
                <w:i/>
                <w:sz w:val="20"/>
                <w:szCs w:val="20"/>
                <w:lang w:val="en-NZ"/>
              </w:rPr>
              <w:t>,</w:t>
            </w:r>
            <w:r w:rsidR="00A831D8" w:rsidRPr="00820481">
              <w:rPr>
                <w:rFonts w:ascii="Arial" w:hAnsi="Arial" w:cs="Arial"/>
                <w:i/>
                <w:sz w:val="20"/>
                <w:szCs w:val="20"/>
                <w:lang w:val="en-NZ"/>
              </w:rPr>
              <w:t xml:space="preserve"> and</w:t>
            </w:r>
            <w:r w:rsidR="00A831D8" w:rsidRPr="00820481">
              <w:rPr>
                <w:rFonts w:ascii="Arial" w:hAnsi="Arial" w:cs="Arial"/>
                <w:sz w:val="20"/>
                <w:szCs w:val="20"/>
                <w:lang w:val="en-NZ"/>
              </w:rPr>
              <w:t xml:space="preserve"> </w:t>
            </w:r>
            <w:r w:rsidR="00A831D8" w:rsidRPr="00820481">
              <w:rPr>
                <w:rFonts w:ascii="Arial" w:hAnsi="Arial" w:cs="Arial"/>
                <w:i/>
                <w:sz w:val="20"/>
                <w:szCs w:val="20"/>
                <w:lang w:val="en-NZ"/>
              </w:rPr>
              <w:t>although I am still traumatised by the event, at my pace I had plenty of time to do some thinking</w:t>
            </w:r>
            <w:r w:rsidR="00284C6D" w:rsidRPr="00820481">
              <w:rPr>
                <w:rFonts w:ascii="Arial" w:hAnsi="Arial" w:cs="Arial"/>
                <w:i/>
                <w:sz w:val="20"/>
                <w:szCs w:val="20"/>
                <w:lang w:val="en-NZ"/>
              </w:rPr>
              <w:t>.</w:t>
            </w:r>
            <w:r w:rsidR="00A831D8" w:rsidRPr="00820481">
              <w:rPr>
                <w:rFonts w:ascii="Arial" w:hAnsi="Arial" w:cs="Arial"/>
                <w:i/>
                <w:sz w:val="20"/>
                <w:szCs w:val="20"/>
                <w:lang w:val="en-NZ"/>
              </w:rPr>
              <w:t xml:space="preserve"> As the starting gun sounded</w:t>
            </w:r>
            <w:r w:rsidR="00284C6D" w:rsidRPr="00820481">
              <w:rPr>
                <w:rFonts w:ascii="Arial" w:hAnsi="Arial" w:cs="Arial"/>
                <w:i/>
                <w:sz w:val="20"/>
                <w:szCs w:val="20"/>
                <w:lang w:val="en-NZ"/>
              </w:rPr>
              <w:t>,</w:t>
            </w:r>
            <w:r w:rsidR="00A831D8" w:rsidRPr="00820481">
              <w:rPr>
                <w:rFonts w:ascii="Arial" w:hAnsi="Arial" w:cs="Arial"/>
                <w:i/>
                <w:sz w:val="20"/>
                <w:szCs w:val="20"/>
                <w:lang w:val="en-NZ"/>
              </w:rPr>
              <w:t xml:space="preserve"> all the students bolted off in the na</w:t>
            </w:r>
            <w:r w:rsidR="000E3667" w:rsidRPr="00820481">
              <w:rPr>
                <w:rFonts w:ascii="Arial" w:hAnsi="Arial" w:cs="Arial"/>
                <w:i/>
                <w:sz w:val="20"/>
                <w:szCs w:val="20"/>
                <w:lang w:val="en-NZ"/>
              </w:rPr>
              <w:t>i</w:t>
            </w:r>
            <w:r w:rsidR="00A831D8" w:rsidRPr="00820481">
              <w:rPr>
                <w:rFonts w:ascii="Arial" w:hAnsi="Arial" w:cs="Arial"/>
                <w:i/>
                <w:sz w:val="20"/>
                <w:szCs w:val="20"/>
                <w:lang w:val="en-NZ"/>
              </w:rPr>
              <w:t>ve belief they could maintain this sprint pace for the whole race, while the teachers who chose to run began at a jog. By halfway the teachers were still jogging, but most of the students, now tired and distracted from the task of trying, were walking.</w:t>
            </w:r>
          </w:p>
          <w:p w14:paraId="5FAE812A" w14:textId="77777777" w:rsidR="00A831D8" w:rsidRPr="00820481" w:rsidRDefault="00401437" w:rsidP="00401437">
            <w:pPr>
              <w:spacing w:before="80" w:after="80"/>
              <w:rPr>
                <w:rFonts w:ascii="Arial" w:hAnsi="Arial" w:cs="Arial"/>
                <w:i/>
                <w:sz w:val="20"/>
                <w:szCs w:val="20"/>
                <w:lang w:val="en-NZ"/>
              </w:rPr>
            </w:pPr>
            <w:r w:rsidRPr="00820481">
              <w:rPr>
                <w:rFonts w:ascii="Arial" w:hAnsi="Arial" w:cs="Arial"/>
                <w:i/>
                <w:sz w:val="20"/>
                <w:szCs w:val="20"/>
                <w:lang w:val="en-NZ"/>
              </w:rPr>
              <w:t>“</w:t>
            </w:r>
            <w:r w:rsidR="00A831D8" w:rsidRPr="00820481">
              <w:rPr>
                <w:rFonts w:ascii="Arial" w:hAnsi="Arial" w:cs="Arial"/>
                <w:i/>
                <w:sz w:val="20"/>
                <w:szCs w:val="20"/>
                <w:lang w:val="en-NZ"/>
              </w:rPr>
              <w:t>We ran past a lake on our course where there was a model yacht race going on. I thought of Trevor Mallard's proposition to put</w:t>
            </w:r>
            <w:r w:rsidR="000E3667" w:rsidRPr="00820481">
              <w:rPr>
                <w:rFonts w:ascii="Arial" w:hAnsi="Arial" w:cs="Arial"/>
                <w:i/>
                <w:sz w:val="20"/>
                <w:szCs w:val="20"/>
                <w:lang w:val="en-NZ"/>
              </w:rPr>
              <w:t xml:space="preserve"> </w:t>
            </w:r>
            <w:r w:rsidR="00067C03">
              <w:rPr>
                <w:rFonts w:ascii="Arial" w:hAnsi="Arial" w:cs="Arial"/>
                <w:i/>
                <w:sz w:val="20"/>
                <w:szCs w:val="20"/>
                <w:lang w:val="en-NZ"/>
              </w:rPr>
              <w:t>$</w:t>
            </w:r>
            <w:r w:rsidR="00A831D8" w:rsidRPr="00820481">
              <w:rPr>
                <w:rFonts w:ascii="Arial" w:hAnsi="Arial" w:cs="Arial"/>
                <w:i/>
                <w:sz w:val="20"/>
                <w:szCs w:val="20"/>
                <w:lang w:val="en-NZ"/>
              </w:rPr>
              <w:t>34 million</w:t>
            </w:r>
            <w:r w:rsidR="000E3667" w:rsidRPr="00820481">
              <w:rPr>
                <w:rFonts w:ascii="Arial" w:hAnsi="Arial" w:cs="Arial"/>
                <w:i/>
                <w:sz w:val="20"/>
                <w:szCs w:val="20"/>
                <w:lang w:val="en-NZ"/>
              </w:rPr>
              <w:t xml:space="preserve"> </w:t>
            </w:r>
            <w:r w:rsidR="00A831D8" w:rsidRPr="00820481">
              <w:rPr>
                <w:rFonts w:ascii="Arial" w:hAnsi="Arial" w:cs="Arial"/>
                <w:i/>
                <w:sz w:val="20"/>
                <w:szCs w:val="20"/>
                <w:lang w:val="en-NZ"/>
              </w:rPr>
              <w:t>into the America's Cup at a time when that ship has already sailed. Now</w:t>
            </w:r>
            <w:r w:rsidR="000E3667" w:rsidRPr="00820481">
              <w:rPr>
                <w:rFonts w:ascii="Arial" w:hAnsi="Arial" w:cs="Arial"/>
                <w:i/>
                <w:sz w:val="20"/>
                <w:szCs w:val="20"/>
                <w:lang w:val="en-NZ"/>
              </w:rPr>
              <w:t>,</w:t>
            </w:r>
            <w:r w:rsidR="00A831D8" w:rsidRPr="00820481">
              <w:rPr>
                <w:rFonts w:ascii="Arial" w:hAnsi="Arial" w:cs="Arial"/>
                <w:i/>
                <w:sz w:val="20"/>
                <w:szCs w:val="20"/>
                <w:lang w:val="en-NZ"/>
              </w:rPr>
              <w:t xml:space="preserve"> Trev can claim all he wants is an investment for New Zealand. I suppose it's a lot safer than the superannuation fund, but I'm sure he's just getting back at all those kids who beat him at model yacht races when all he could afford was a home-made job</w:t>
            </w:r>
            <w:r w:rsidR="000E3667" w:rsidRPr="00820481">
              <w:rPr>
                <w:rFonts w:ascii="Arial" w:hAnsi="Arial" w:cs="Arial"/>
                <w:i/>
                <w:sz w:val="20"/>
                <w:szCs w:val="20"/>
                <w:lang w:val="en-NZ"/>
              </w:rPr>
              <w:t xml:space="preserve"> fashioned from</w:t>
            </w:r>
            <w:r w:rsidR="00A831D8" w:rsidRPr="00820481">
              <w:rPr>
                <w:rFonts w:ascii="Arial" w:hAnsi="Arial" w:cs="Arial"/>
                <w:i/>
                <w:sz w:val="20"/>
                <w:szCs w:val="20"/>
                <w:lang w:val="en-NZ"/>
              </w:rPr>
              <w:t xml:space="preserve"> an ice</w:t>
            </w:r>
            <w:r w:rsidR="000E3667" w:rsidRPr="00820481">
              <w:rPr>
                <w:rFonts w:ascii="Arial" w:hAnsi="Arial" w:cs="Arial"/>
                <w:i/>
                <w:sz w:val="20"/>
                <w:szCs w:val="20"/>
                <w:lang w:val="en-NZ"/>
              </w:rPr>
              <w:t>-</w:t>
            </w:r>
            <w:r w:rsidR="00A831D8" w:rsidRPr="00820481">
              <w:rPr>
                <w:rFonts w:ascii="Arial" w:hAnsi="Arial" w:cs="Arial"/>
                <w:i/>
                <w:sz w:val="20"/>
                <w:szCs w:val="20"/>
                <w:lang w:val="en-NZ"/>
              </w:rPr>
              <w:t>cream container and an old tea towel. After all</w:t>
            </w:r>
            <w:r w:rsidR="000E3667" w:rsidRPr="00820481">
              <w:rPr>
                <w:rFonts w:ascii="Arial" w:hAnsi="Arial" w:cs="Arial"/>
                <w:i/>
                <w:sz w:val="20"/>
                <w:szCs w:val="20"/>
                <w:lang w:val="en-NZ"/>
              </w:rPr>
              <w:t>,</w:t>
            </w:r>
            <w:r w:rsidR="00A831D8" w:rsidRPr="00820481">
              <w:rPr>
                <w:rFonts w:ascii="Arial" w:hAnsi="Arial" w:cs="Arial"/>
                <w:i/>
                <w:sz w:val="20"/>
                <w:szCs w:val="20"/>
                <w:lang w:val="en-NZ"/>
              </w:rPr>
              <w:t xml:space="preserve"> these are real big boys' toys, but that Swiss billionaire can’t have read the script. HE wasn’t supposed to knock the bugger off. WE were.</w:t>
            </w:r>
          </w:p>
          <w:p w14:paraId="449E23F7" w14:textId="77777777" w:rsidR="00A831D8" w:rsidRPr="00820481" w:rsidRDefault="00401437" w:rsidP="00401437">
            <w:pPr>
              <w:spacing w:before="80" w:after="80"/>
              <w:rPr>
                <w:rFonts w:ascii="Arial" w:hAnsi="Arial" w:cs="Arial"/>
                <w:i/>
                <w:sz w:val="20"/>
                <w:szCs w:val="20"/>
                <w:lang w:val="en-NZ"/>
              </w:rPr>
            </w:pPr>
            <w:r w:rsidRPr="00820481">
              <w:rPr>
                <w:rFonts w:ascii="Arial" w:hAnsi="Arial" w:cs="Arial"/>
                <w:i/>
                <w:sz w:val="20"/>
                <w:szCs w:val="20"/>
                <w:lang w:val="en-NZ"/>
              </w:rPr>
              <w:t>“</w:t>
            </w:r>
            <w:r w:rsidR="00A831D8" w:rsidRPr="00820481">
              <w:rPr>
                <w:rFonts w:ascii="Arial" w:hAnsi="Arial" w:cs="Arial"/>
                <w:i/>
                <w:sz w:val="20"/>
                <w:szCs w:val="20"/>
                <w:lang w:val="en-NZ"/>
              </w:rPr>
              <w:t>On the homeward stretch the lofty peaks of the Port Hills rose before me. I was reminded of the trapped climber in the US</w:t>
            </w:r>
            <w:r w:rsidR="00067C03">
              <w:rPr>
                <w:rFonts w:ascii="Arial" w:hAnsi="Arial" w:cs="Arial"/>
                <w:i/>
                <w:sz w:val="20"/>
                <w:szCs w:val="20"/>
                <w:lang w:val="en-NZ"/>
              </w:rPr>
              <w:t>A</w:t>
            </w:r>
            <w:r w:rsidR="00A831D8" w:rsidRPr="00820481">
              <w:rPr>
                <w:rFonts w:ascii="Arial" w:hAnsi="Arial" w:cs="Arial"/>
                <w:i/>
                <w:sz w:val="20"/>
                <w:szCs w:val="20"/>
                <w:lang w:val="en-NZ"/>
              </w:rPr>
              <w:t xml:space="preserve"> who saved his own life by hacking off his arm with a </w:t>
            </w:r>
            <w:proofErr w:type="gramStart"/>
            <w:r w:rsidR="00A831D8" w:rsidRPr="00820481">
              <w:rPr>
                <w:rFonts w:ascii="Arial" w:hAnsi="Arial" w:cs="Arial"/>
                <w:i/>
                <w:sz w:val="20"/>
                <w:szCs w:val="20"/>
                <w:lang w:val="en-NZ"/>
              </w:rPr>
              <w:t>pocket knife</w:t>
            </w:r>
            <w:proofErr w:type="gramEnd"/>
            <w:r w:rsidR="00A831D8" w:rsidRPr="00820481">
              <w:rPr>
                <w:rFonts w:ascii="Arial" w:hAnsi="Arial" w:cs="Arial"/>
                <w:i/>
                <w:sz w:val="20"/>
                <w:szCs w:val="20"/>
                <w:lang w:val="en-NZ"/>
              </w:rPr>
              <w:t xml:space="preserve"> so blunt it couldn't even cut the hairs off his arm. Now</w:t>
            </w:r>
            <w:r w:rsidR="000E3667" w:rsidRPr="00820481">
              <w:rPr>
                <w:rFonts w:ascii="Arial" w:hAnsi="Arial" w:cs="Arial"/>
                <w:i/>
                <w:sz w:val="20"/>
                <w:szCs w:val="20"/>
                <w:lang w:val="en-NZ"/>
              </w:rPr>
              <w:t>,</w:t>
            </w:r>
            <w:r w:rsidR="00A831D8" w:rsidRPr="00820481">
              <w:rPr>
                <w:rFonts w:ascii="Arial" w:hAnsi="Arial" w:cs="Arial"/>
                <w:i/>
                <w:sz w:val="20"/>
                <w:szCs w:val="20"/>
                <w:lang w:val="en-NZ"/>
              </w:rPr>
              <w:t xml:space="preserve"> many will say he just did what he could to save his life, but any man who speaks of twisting his own radius and ulna until they snap as though he is calmly doing a simple dissection in biology is milking the situation just a little. Still, we should give him credit for appropriately timing the knocking </w:t>
            </w:r>
            <w:proofErr w:type="gramStart"/>
            <w:r w:rsidR="00A831D8" w:rsidRPr="00820481">
              <w:rPr>
                <w:rFonts w:ascii="Arial" w:hAnsi="Arial" w:cs="Arial"/>
                <w:i/>
                <w:sz w:val="20"/>
                <w:szCs w:val="20"/>
                <w:lang w:val="en-NZ"/>
              </w:rPr>
              <w:t>off of</w:t>
            </w:r>
            <w:proofErr w:type="gramEnd"/>
            <w:r w:rsidR="00A831D8" w:rsidRPr="00820481">
              <w:rPr>
                <w:rFonts w:ascii="Arial" w:hAnsi="Arial" w:cs="Arial"/>
                <w:i/>
                <w:sz w:val="20"/>
                <w:szCs w:val="20"/>
                <w:lang w:val="en-NZ"/>
              </w:rPr>
              <w:t xml:space="preserve"> a different bugger</w:t>
            </w:r>
            <w:r w:rsidR="000E3667" w:rsidRPr="00820481">
              <w:rPr>
                <w:rFonts w:ascii="Arial" w:hAnsi="Arial" w:cs="Arial"/>
                <w:i/>
                <w:sz w:val="20"/>
                <w:szCs w:val="20"/>
                <w:lang w:val="en-NZ"/>
              </w:rPr>
              <w:t>.</w:t>
            </w:r>
          </w:p>
          <w:p w14:paraId="01D6904D" w14:textId="77777777" w:rsidR="00A831D8" w:rsidRPr="00820481" w:rsidRDefault="00401437" w:rsidP="00401437">
            <w:pPr>
              <w:spacing w:before="80" w:after="80"/>
              <w:rPr>
                <w:rFonts w:ascii="Arial" w:hAnsi="Arial" w:cs="Arial"/>
                <w:i/>
                <w:sz w:val="20"/>
                <w:szCs w:val="20"/>
                <w:lang w:val="en-NZ"/>
              </w:rPr>
            </w:pPr>
            <w:r w:rsidRPr="00820481">
              <w:rPr>
                <w:rFonts w:ascii="Arial" w:hAnsi="Arial" w:cs="Arial"/>
                <w:i/>
                <w:sz w:val="20"/>
                <w:szCs w:val="20"/>
                <w:lang w:val="en-NZ"/>
              </w:rPr>
              <w:t>“</w:t>
            </w:r>
            <w:proofErr w:type="gramStart"/>
            <w:r w:rsidR="00A831D8" w:rsidRPr="00820481">
              <w:rPr>
                <w:rFonts w:ascii="Arial" w:hAnsi="Arial" w:cs="Arial"/>
                <w:i/>
                <w:sz w:val="20"/>
                <w:szCs w:val="20"/>
                <w:lang w:val="en-NZ"/>
              </w:rPr>
              <w:t>So</w:t>
            </w:r>
            <w:proofErr w:type="gramEnd"/>
            <w:r w:rsidR="00A831D8" w:rsidRPr="00820481">
              <w:rPr>
                <w:rFonts w:ascii="Arial" w:hAnsi="Arial" w:cs="Arial"/>
                <w:i/>
                <w:sz w:val="20"/>
                <w:szCs w:val="20"/>
                <w:lang w:val="en-NZ"/>
              </w:rPr>
              <w:t xml:space="preserve"> what did all this thinking tell me? Boys will still be boys. Even in our mochac</w:t>
            </w:r>
            <w:r w:rsidR="000E3667" w:rsidRPr="00820481">
              <w:rPr>
                <w:rFonts w:ascii="Arial" w:hAnsi="Arial" w:cs="Arial"/>
                <w:i/>
                <w:sz w:val="20"/>
                <w:szCs w:val="20"/>
                <w:lang w:val="en-NZ"/>
              </w:rPr>
              <w:t>c</w:t>
            </w:r>
            <w:r w:rsidR="00A831D8" w:rsidRPr="00820481">
              <w:rPr>
                <w:rFonts w:ascii="Arial" w:hAnsi="Arial" w:cs="Arial"/>
                <w:i/>
                <w:sz w:val="20"/>
                <w:szCs w:val="20"/>
                <w:lang w:val="en-NZ"/>
              </w:rPr>
              <w:t xml:space="preserve">ino, house </w:t>
            </w:r>
            <w:r w:rsidR="00A831D8" w:rsidRPr="00820481">
              <w:rPr>
                <w:rFonts w:ascii="Arial" w:hAnsi="Arial" w:cs="Arial"/>
                <w:i/>
                <w:sz w:val="20"/>
                <w:szCs w:val="20"/>
                <w:lang w:val="en-NZ"/>
              </w:rPr>
              <w:lastRenderedPageBreak/>
              <w:t xml:space="preserve">husband, unisex society, there is still a desire to be heroic, to lead from the front. Even in our intellectual society, </w:t>
            </w:r>
            <w:r w:rsidR="000E3667" w:rsidRPr="00820481">
              <w:rPr>
                <w:rFonts w:ascii="Arial" w:hAnsi="Arial" w:cs="Arial"/>
                <w:i/>
                <w:sz w:val="20"/>
                <w:szCs w:val="20"/>
                <w:lang w:val="en-NZ"/>
              </w:rPr>
              <w:t xml:space="preserve">there is </w:t>
            </w:r>
            <w:r w:rsidR="00A831D8" w:rsidRPr="00820481">
              <w:rPr>
                <w:rFonts w:ascii="Arial" w:hAnsi="Arial" w:cs="Arial"/>
                <w:i/>
                <w:sz w:val="20"/>
                <w:szCs w:val="20"/>
                <w:lang w:val="en-NZ"/>
              </w:rPr>
              <w:t xml:space="preserve">a desire for actions to speak louder than words. Evolution hasn't removed the alpha male gene from </w:t>
            </w:r>
            <w:proofErr w:type="gramStart"/>
            <w:r w:rsidR="00A831D8" w:rsidRPr="00820481">
              <w:rPr>
                <w:rFonts w:ascii="Arial" w:hAnsi="Arial" w:cs="Arial"/>
                <w:i/>
                <w:sz w:val="20"/>
                <w:szCs w:val="20"/>
                <w:lang w:val="en-NZ"/>
              </w:rPr>
              <w:t>the human race</w:t>
            </w:r>
            <w:proofErr w:type="gramEnd"/>
            <w:r w:rsidR="00A831D8" w:rsidRPr="00820481">
              <w:rPr>
                <w:rFonts w:ascii="Arial" w:hAnsi="Arial" w:cs="Arial"/>
                <w:i/>
                <w:sz w:val="20"/>
                <w:szCs w:val="20"/>
                <w:lang w:val="en-NZ"/>
              </w:rPr>
              <w:t xml:space="preserve">. Why do </w:t>
            </w:r>
            <w:r w:rsidR="00B7537F" w:rsidRPr="00820481">
              <w:rPr>
                <w:rFonts w:ascii="Arial" w:hAnsi="Arial" w:cs="Arial"/>
                <w:sz w:val="20"/>
                <w:szCs w:val="20"/>
                <w:lang w:val="en-NZ"/>
              </w:rPr>
              <w:t>T</w:t>
            </w:r>
            <w:r w:rsidR="00A831D8" w:rsidRPr="00820481">
              <w:rPr>
                <w:rFonts w:ascii="Arial" w:hAnsi="Arial" w:cs="Arial"/>
                <w:sz w:val="20"/>
                <w:szCs w:val="20"/>
                <w:lang w:val="en-NZ"/>
              </w:rPr>
              <w:t>he</w:t>
            </w:r>
            <w:r w:rsidR="00A831D8" w:rsidRPr="00820481">
              <w:rPr>
                <w:rFonts w:ascii="Arial" w:hAnsi="Arial" w:cs="Arial"/>
                <w:i/>
                <w:sz w:val="20"/>
                <w:szCs w:val="20"/>
                <w:lang w:val="en-NZ"/>
              </w:rPr>
              <w:t xml:space="preserve"> </w:t>
            </w:r>
            <w:r w:rsidR="00A831D8" w:rsidRPr="00820481">
              <w:rPr>
                <w:rFonts w:ascii="Arial" w:hAnsi="Arial" w:cs="Arial"/>
                <w:sz w:val="20"/>
                <w:szCs w:val="20"/>
                <w:lang w:val="en-NZ"/>
              </w:rPr>
              <w:t>Matrix</w:t>
            </w:r>
            <w:r w:rsidR="00A831D8" w:rsidRPr="00820481">
              <w:rPr>
                <w:rFonts w:ascii="Arial" w:hAnsi="Arial" w:cs="Arial"/>
                <w:i/>
                <w:sz w:val="20"/>
                <w:szCs w:val="20"/>
                <w:lang w:val="en-NZ"/>
              </w:rPr>
              <w:t xml:space="preserve"> movies succeed at the box office where deeply theological and philosophical movies fail? Learn kung fu</w:t>
            </w:r>
            <w:r w:rsidR="00B7537F" w:rsidRPr="00820481">
              <w:rPr>
                <w:rFonts w:ascii="Arial" w:hAnsi="Arial" w:cs="Arial"/>
                <w:i/>
                <w:sz w:val="20"/>
                <w:szCs w:val="20"/>
                <w:lang w:val="en-NZ"/>
              </w:rPr>
              <w:t>,</w:t>
            </w:r>
            <w:r w:rsidR="00A831D8" w:rsidRPr="00820481">
              <w:rPr>
                <w:rFonts w:ascii="Arial" w:hAnsi="Arial" w:cs="Arial"/>
                <w:i/>
                <w:sz w:val="20"/>
                <w:szCs w:val="20"/>
                <w:lang w:val="en-NZ"/>
              </w:rPr>
              <w:t xml:space="preserve"> plug in that alpha gene</w:t>
            </w:r>
            <w:r w:rsidR="00B7537F" w:rsidRPr="00820481">
              <w:rPr>
                <w:rFonts w:ascii="Arial" w:hAnsi="Arial" w:cs="Arial"/>
                <w:i/>
                <w:sz w:val="20"/>
                <w:szCs w:val="20"/>
                <w:lang w:val="en-NZ"/>
              </w:rPr>
              <w:t>,</w:t>
            </w:r>
            <w:r w:rsidR="00A831D8" w:rsidRPr="00820481">
              <w:rPr>
                <w:rFonts w:ascii="Arial" w:hAnsi="Arial" w:cs="Arial"/>
                <w:i/>
                <w:sz w:val="20"/>
                <w:szCs w:val="20"/>
                <w:lang w:val="en-NZ"/>
              </w:rPr>
              <w:t xml:space="preserve"> and go, complete with sunglasses, leather, and 14</w:t>
            </w:r>
            <w:r w:rsidR="00B7537F" w:rsidRPr="00820481">
              <w:rPr>
                <w:rFonts w:ascii="Arial" w:hAnsi="Arial" w:cs="Arial"/>
                <w:i/>
                <w:sz w:val="20"/>
                <w:szCs w:val="20"/>
                <w:lang w:val="en-NZ"/>
              </w:rPr>
              <w:t>-</w:t>
            </w:r>
            <w:r w:rsidR="00A831D8" w:rsidRPr="00820481">
              <w:rPr>
                <w:rFonts w:ascii="Arial" w:hAnsi="Arial" w:cs="Arial"/>
                <w:i/>
                <w:sz w:val="20"/>
                <w:szCs w:val="20"/>
                <w:lang w:val="en-NZ"/>
              </w:rPr>
              <w:t>minute chase scene</w:t>
            </w:r>
            <w:r w:rsidR="00B7537F" w:rsidRPr="00820481">
              <w:rPr>
                <w:rFonts w:ascii="Arial" w:hAnsi="Arial" w:cs="Arial"/>
                <w:i/>
                <w:sz w:val="20"/>
                <w:szCs w:val="20"/>
                <w:lang w:val="en-NZ"/>
              </w:rPr>
              <w:t xml:space="preserve"> –</w:t>
            </w:r>
            <w:r w:rsidR="00A831D8" w:rsidRPr="00820481">
              <w:rPr>
                <w:rFonts w:ascii="Arial" w:hAnsi="Arial" w:cs="Arial"/>
                <w:i/>
                <w:sz w:val="20"/>
                <w:szCs w:val="20"/>
                <w:lang w:val="en-NZ"/>
              </w:rPr>
              <w:t xml:space="preserve"> that's why.</w:t>
            </w:r>
          </w:p>
          <w:p w14:paraId="1F6A9E16" w14:textId="77777777" w:rsidR="00A831D8" w:rsidRPr="00820481" w:rsidRDefault="00401437" w:rsidP="00401437">
            <w:pPr>
              <w:spacing w:before="80" w:after="80"/>
              <w:rPr>
                <w:rFonts w:ascii="Arial" w:hAnsi="Arial" w:cs="Arial"/>
                <w:i/>
                <w:sz w:val="20"/>
                <w:szCs w:val="20"/>
                <w:lang w:val="en-NZ"/>
              </w:rPr>
            </w:pPr>
            <w:r w:rsidRPr="00820481">
              <w:rPr>
                <w:rFonts w:ascii="Arial" w:hAnsi="Arial" w:cs="Arial"/>
                <w:i/>
                <w:sz w:val="20"/>
                <w:szCs w:val="20"/>
                <w:lang w:val="en-NZ"/>
              </w:rPr>
              <w:t>“</w:t>
            </w:r>
            <w:r w:rsidR="00A831D8" w:rsidRPr="00820481">
              <w:rPr>
                <w:rFonts w:ascii="Arial" w:hAnsi="Arial" w:cs="Arial"/>
                <w:i/>
                <w:sz w:val="20"/>
                <w:szCs w:val="20"/>
                <w:lang w:val="en-NZ"/>
              </w:rPr>
              <w:t>The alpha male syndrome is part of our culture as far as sport is concerned. We hear stories of sports stars playing on with broken arms</w:t>
            </w:r>
            <w:r w:rsidR="00B7537F" w:rsidRPr="00820481">
              <w:rPr>
                <w:rFonts w:ascii="Arial" w:hAnsi="Arial" w:cs="Arial"/>
                <w:i/>
                <w:sz w:val="20"/>
                <w:szCs w:val="20"/>
                <w:lang w:val="en-NZ"/>
              </w:rPr>
              <w:t xml:space="preserve"> and</w:t>
            </w:r>
            <w:r w:rsidR="00A831D8" w:rsidRPr="00820481">
              <w:rPr>
                <w:rFonts w:ascii="Arial" w:hAnsi="Arial" w:cs="Arial"/>
                <w:i/>
                <w:sz w:val="20"/>
                <w:szCs w:val="20"/>
                <w:lang w:val="en-NZ"/>
              </w:rPr>
              <w:t xml:space="preserve"> snapped ligaments and, for those north of the Bombay Hills, without fully functioning brains. It is the reason rugby is our national game. Soccer requires a greater range of skills, more coordination</w:t>
            </w:r>
            <w:r w:rsidR="00B7537F" w:rsidRPr="00820481">
              <w:rPr>
                <w:rFonts w:ascii="Arial" w:hAnsi="Arial" w:cs="Arial"/>
                <w:i/>
                <w:sz w:val="20"/>
                <w:szCs w:val="20"/>
                <w:lang w:val="en-NZ"/>
              </w:rPr>
              <w:t>,</w:t>
            </w:r>
            <w:r w:rsidR="00A831D8" w:rsidRPr="00820481">
              <w:rPr>
                <w:rFonts w:ascii="Arial" w:hAnsi="Arial" w:cs="Arial"/>
                <w:i/>
                <w:sz w:val="20"/>
                <w:szCs w:val="20"/>
                <w:lang w:val="en-NZ"/>
              </w:rPr>
              <w:t xml:space="preserve"> and more complex tactics than rugby, but in soccer a poke in the back sees players fall over and start crying. Plus</w:t>
            </w:r>
            <w:r w:rsidR="00B7537F" w:rsidRPr="00820481">
              <w:rPr>
                <w:rFonts w:ascii="Arial" w:hAnsi="Arial" w:cs="Arial"/>
                <w:i/>
                <w:sz w:val="20"/>
                <w:szCs w:val="20"/>
                <w:lang w:val="en-NZ"/>
              </w:rPr>
              <w:t>,</w:t>
            </w:r>
            <w:r w:rsidR="00A831D8" w:rsidRPr="00820481">
              <w:rPr>
                <w:rFonts w:ascii="Arial" w:hAnsi="Arial" w:cs="Arial"/>
                <w:i/>
                <w:sz w:val="20"/>
                <w:szCs w:val="20"/>
                <w:lang w:val="en-NZ"/>
              </w:rPr>
              <w:t xml:space="preserve"> all the Italian team</w:t>
            </w:r>
            <w:r w:rsidR="00B7537F" w:rsidRPr="00820481">
              <w:rPr>
                <w:rFonts w:ascii="Arial" w:hAnsi="Arial" w:cs="Arial"/>
                <w:i/>
                <w:sz w:val="20"/>
                <w:szCs w:val="20"/>
                <w:lang w:val="en-NZ"/>
              </w:rPr>
              <w:t xml:space="preserve"> members</w:t>
            </w:r>
            <w:r w:rsidR="00A831D8" w:rsidRPr="00820481">
              <w:rPr>
                <w:rFonts w:ascii="Arial" w:hAnsi="Arial" w:cs="Arial"/>
                <w:i/>
                <w:sz w:val="20"/>
                <w:szCs w:val="20"/>
                <w:lang w:val="en-NZ"/>
              </w:rPr>
              <w:t xml:space="preserve"> have girlie haircuts.</w:t>
            </w:r>
          </w:p>
          <w:p w14:paraId="583F69BD" w14:textId="77777777" w:rsidR="00A831D8" w:rsidRPr="00820481" w:rsidRDefault="00401437" w:rsidP="00401437">
            <w:pPr>
              <w:spacing w:before="80" w:after="80"/>
              <w:rPr>
                <w:rFonts w:ascii="Arial" w:hAnsi="Arial" w:cs="Arial"/>
                <w:i/>
                <w:sz w:val="20"/>
                <w:szCs w:val="20"/>
                <w:lang w:val="en-NZ"/>
              </w:rPr>
            </w:pPr>
            <w:r w:rsidRPr="00820481">
              <w:rPr>
                <w:rFonts w:ascii="Arial" w:hAnsi="Arial" w:cs="Arial"/>
                <w:i/>
                <w:sz w:val="20"/>
                <w:szCs w:val="20"/>
                <w:lang w:val="en-NZ"/>
              </w:rPr>
              <w:t>“</w:t>
            </w:r>
            <w:r w:rsidR="00A831D8" w:rsidRPr="00820481">
              <w:rPr>
                <w:rFonts w:ascii="Arial" w:hAnsi="Arial" w:cs="Arial"/>
                <w:i/>
                <w:sz w:val="20"/>
                <w:szCs w:val="20"/>
                <w:lang w:val="en-NZ"/>
              </w:rPr>
              <w:t>It even permeates politics. Our great mate George W. Bush, the straight</w:t>
            </w:r>
            <w:r w:rsidR="00CE61E1" w:rsidRPr="00820481">
              <w:rPr>
                <w:rFonts w:ascii="Arial" w:hAnsi="Arial" w:cs="Arial"/>
                <w:i/>
                <w:sz w:val="20"/>
                <w:szCs w:val="20"/>
                <w:lang w:val="en-NZ"/>
              </w:rPr>
              <w:t>-</w:t>
            </w:r>
            <w:r w:rsidR="00A831D8" w:rsidRPr="00820481">
              <w:rPr>
                <w:rFonts w:ascii="Arial" w:hAnsi="Arial" w:cs="Arial"/>
                <w:i/>
                <w:sz w:val="20"/>
                <w:szCs w:val="20"/>
                <w:lang w:val="en-NZ"/>
              </w:rPr>
              <w:t>shooting cowboy, is the</w:t>
            </w:r>
            <w:r w:rsidR="00A831D8" w:rsidRPr="00820481">
              <w:rPr>
                <w:rFonts w:ascii="Arial" w:hAnsi="Arial" w:cs="Arial"/>
                <w:sz w:val="20"/>
                <w:szCs w:val="20"/>
                <w:lang w:val="en-NZ"/>
              </w:rPr>
              <w:t xml:space="preserve"> </w:t>
            </w:r>
            <w:r w:rsidR="00A831D8" w:rsidRPr="00820481">
              <w:rPr>
                <w:rFonts w:ascii="Arial" w:hAnsi="Arial" w:cs="Arial"/>
                <w:i/>
                <w:sz w:val="20"/>
                <w:szCs w:val="20"/>
                <w:lang w:val="en-NZ"/>
              </w:rPr>
              <w:t>classic alpha</w:t>
            </w:r>
            <w:r w:rsidR="00CE61E1" w:rsidRPr="00820481">
              <w:rPr>
                <w:rFonts w:ascii="Arial" w:hAnsi="Arial" w:cs="Arial"/>
                <w:i/>
                <w:sz w:val="20"/>
                <w:szCs w:val="20"/>
                <w:lang w:val="en-NZ"/>
              </w:rPr>
              <w:t>-</w:t>
            </w:r>
            <w:r w:rsidR="00A831D8" w:rsidRPr="00820481">
              <w:rPr>
                <w:rFonts w:ascii="Arial" w:hAnsi="Arial" w:cs="Arial"/>
                <w:i/>
                <w:sz w:val="20"/>
                <w:szCs w:val="20"/>
                <w:lang w:val="en-NZ"/>
              </w:rPr>
              <w:t>saturated example. In his des</w:t>
            </w:r>
            <w:r w:rsidR="00067C03">
              <w:rPr>
                <w:rFonts w:ascii="Arial" w:hAnsi="Arial" w:cs="Arial"/>
                <w:i/>
                <w:sz w:val="20"/>
                <w:szCs w:val="20"/>
                <w:lang w:val="en-NZ"/>
              </w:rPr>
              <w:t>ire to knock another bugger off</w:t>
            </w:r>
            <w:r w:rsidR="00A831D8" w:rsidRPr="00820481">
              <w:rPr>
                <w:rFonts w:ascii="Arial" w:hAnsi="Arial" w:cs="Arial"/>
                <w:i/>
                <w:sz w:val="20"/>
                <w:szCs w:val="20"/>
                <w:lang w:val="en-NZ"/>
              </w:rPr>
              <w:t xml:space="preserve"> he managed to turn the Middle East (sounds a lot like the Wild West) into a classic good guy/bad guy situation where the Americans ride into town on white horses and find that there </w:t>
            </w:r>
            <w:r w:rsidR="00CE61E1" w:rsidRPr="00820481">
              <w:rPr>
                <w:rFonts w:ascii="Arial" w:hAnsi="Arial" w:cs="Arial"/>
                <w:i/>
                <w:sz w:val="20"/>
                <w:szCs w:val="20"/>
                <w:lang w:val="en-NZ"/>
              </w:rPr>
              <w:t>‘</w:t>
            </w:r>
            <w:r w:rsidR="00A831D8" w:rsidRPr="00820481">
              <w:rPr>
                <w:rFonts w:ascii="Arial" w:hAnsi="Arial" w:cs="Arial"/>
                <w:i/>
                <w:sz w:val="20"/>
                <w:szCs w:val="20"/>
                <w:lang w:val="en-NZ"/>
              </w:rPr>
              <w:t>isn</w:t>
            </w:r>
            <w:r w:rsidR="00067C03">
              <w:rPr>
                <w:rFonts w:ascii="Arial" w:hAnsi="Arial" w:cs="Arial"/>
                <w:i/>
                <w:sz w:val="20"/>
                <w:szCs w:val="20"/>
                <w:lang w:val="en-NZ"/>
              </w:rPr>
              <w:t xml:space="preserve">'t enough oil for the two of us’. </w:t>
            </w:r>
            <w:r w:rsidR="00A831D8" w:rsidRPr="00820481">
              <w:rPr>
                <w:rFonts w:ascii="Arial" w:hAnsi="Arial" w:cs="Arial"/>
                <w:i/>
                <w:sz w:val="20"/>
                <w:szCs w:val="20"/>
                <w:lang w:val="en-NZ"/>
              </w:rPr>
              <w:t>Where will George’s Middle Eastern round</w:t>
            </w:r>
            <w:r w:rsidR="00331BD3" w:rsidRPr="00820481">
              <w:rPr>
                <w:rFonts w:ascii="Arial" w:hAnsi="Arial" w:cs="Arial"/>
                <w:i/>
                <w:sz w:val="20"/>
                <w:szCs w:val="20"/>
                <w:lang w:val="en-NZ"/>
              </w:rPr>
              <w:t>-</w:t>
            </w:r>
            <w:r w:rsidR="00A831D8" w:rsidRPr="00820481">
              <w:rPr>
                <w:rFonts w:ascii="Arial" w:hAnsi="Arial" w:cs="Arial"/>
                <w:i/>
                <w:sz w:val="20"/>
                <w:szCs w:val="20"/>
                <w:lang w:val="en-NZ"/>
              </w:rPr>
              <w:t xml:space="preserve">up finish? Syria and Iran are just towns the Americans haven't visited yet. The alpha male can be found </w:t>
            </w:r>
            <w:r w:rsidR="00331BD3" w:rsidRPr="00820481">
              <w:rPr>
                <w:rFonts w:ascii="Arial" w:hAnsi="Arial" w:cs="Arial"/>
                <w:i/>
                <w:sz w:val="20"/>
                <w:szCs w:val="20"/>
                <w:lang w:val="en-NZ"/>
              </w:rPr>
              <w:t>at</w:t>
            </w:r>
            <w:r w:rsidR="00A831D8" w:rsidRPr="00820481">
              <w:rPr>
                <w:rFonts w:ascii="Arial" w:hAnsi="Arial" w:cs="Arial"/>
                <w:i/>
                <w:sz w:val="20"/>
                <w:szCs w:val="20"/>
                <w:lang w:val="en-NZ"/>
              </w:rPr>
              <w:t xml:space="preserve"> the root of our civilisation’s mythology</w:t>
            </w:r>
            <w:r w:rsidR="00331BD3" w:rsidRPr="00820481">
              <w:rPr>
                <w:rFonts w:ascii="Arial" w:hAnsi="Arial" w:cs="Arial"/>
                <w:i/>
                <w:sz w:val="20"/>
                <w:szCs w:val="20"/>
                <w:lang w:val="en-NZ"/>
              </w:rPr>
              <w:t>: whether it’s</w:t>
            </w:r>
            <w:r w:rsidR="00A831D8" w:rsidRPr="00820481">
              <w:rPr>
                <w:rFonts w:ascii="Arial" w:hAnsi="Arial" w:cs="Arial"/>
                <w:i/>
                <w:sz w:val="20"/>
                <w:szCs w:val="20"/>
                <w:lang w:val="en-NZ"/>
              </w:rPr>
              <w:t xml:space="preserve"> </w:t>
            </w:r>
            <w:r w:rsidR="00331BD3" w:rsidRPr="00820481">
              <w:rPr>
                <w:rFonts w:ascii="Arial" w:hAnsi="Arial" w:cs="Arial"/>
                <w:i/>
                <w:sz w:val="20"/>
                <w:szCs w:val="20"/>
                <w:lang w:val="en-NZ"/>
              </w:rPr>
              <w:t>Maui</w:t>
            </w:r>
            <w:r w:rsidR="00A831D8" w:rsidRPr="00820481">
              <w:rPr>
                <w:rFonts w:ascii="Arial" w:hAnsi="Arial" w:cs="Arial"/>
                <w:i/>
                <w:sz w:val="20"/>
                <w:szCs w:val="20"/>
                <w:lang w:val="en-NZ"/>
              </w:rPr>
              <w:t xml:space="preserve"> </w:t>
            </w:r>
            <w:r w:rsidR="00331BD3" w:rsidRPr="00820481">
              <w:rPr>
                <w:rFonts w:ascii="Arial" w:hAnsi="Arial" w:cs="Arial"/>
                <w:i/>
                <w:sz w:val="20"/>
                <w:szCs w:val="20"/>
                <w:lang w:val="en-NZ"/>
              </w:rPr>
              <w:t>or</w:t>
            </w:r>
            <w:r w:rsidR="00A831D8" w:rsidRPr="00820481">
              <w:rPr>
                <w:rFonts w:ascii="Arial" w:hAnsi="Arial" w:cs="Arial"/>
                <w:i/>
                <w:sz w:val="20"/>
                <w:szCs w:val="20"/>
                <w:lang w:val="en-NZ"/>
              </w:rPr>
              <w:t xml:space="preserve"> Hermes</w:t>
            </w:r>
            <w:r w:rsidR="00331BD3" w:rsidRPr="00820481">
              <w:rPr>
                <w:rFonts w:ascii="Arial" w:hAnsi="Arial" w:cs="Arial"/>
                <w:i/>
                <w:sz w:val="20"/>
                <w:szCs w:val="20"/>
                <w:lang w:val="en-NZ"/>
              </w:rPr>
              <w:t>,</w:t>
            </w:r>
            <w:r w:rsidR="00A831D8" w:rsidRPr="00820481">
              <w:rPr>
                <w:rFonts w:ascii="Arial" w:hAnsi="Arial" w:cs="Arial"/>
                <w:i/>
                <w:sz w:val="20"/>
                <w:szCs w:val="20"/>
                <w:lang w:val="en-NZ"/>
              </w:rPr>
              <w:t xml:space="preserve"> there </w:t>
            </w:r>
            <w:r w:rsidR="00331BD3" w:rsidRPr="00820481">
              <w:rPr>
                <w:rFonts w:ascii="Arial" w:hAnsi="Arial" w:cs="Arial"/>
                <w:i/>
                <w:sz w:val="20"/>
                <w:szCs w:val="20"/>
                <w:lang w:val="en-NZ"/>
              </w:rPr>
              <w:t>are always</w:t>
            </w:r>
            <w:r w:rsidR="00A831D8" w:rsidRPr="00820481">
              <w:rPr>
                <w:rFonts w:ascii="Arial" w:hAnsi="Arial" w:cs="Arial"/>
                <w:i/>
                <w:sz w:val="20"/>
                <w:szCs w:val="20"/>
                <w:lang w:val="en-NZ"/>
              </w:rPr>
              <w:t xml:space="preserve"> arguments about who has caught the biggest fish or </w:t>
            </w:r>
            <w:r w:rsidR="00B473B0" w:rsidRPr="00820481">
              <w:rPr>
                <w:rFonts w:ascii="Arial" w:hAnsi="Arial" w:cs="Arial"/>
                <w:i/>
                <w:sz w:val="20"/>
                <w:szCs w:val="20"/>
                <w:lang w:val="en-NZ"/>
              </w:rPr>
              <w:t>runs the fastest</w:t>
            </w:r>
            <w:r w:rsidR="00A831D8" w:rsidRPr="00820481">
              <w:rPr>
                <w:rFonts w:ascii="Arial" w:hAnsi="Arial" w:cs="Arial"/>
                <w:i/>
                <w:sz w:val="20"/>
                <w:szCs w:val="20"/>
                <w:lang w:val="en-NZ"/>
              </w:rPr>
              <w:t>.</w:t>
            </w:r>
          </w:p>
          <w:p w14:paraId="13C86DE6" w14:textId="77777777" w:rsidR="00A831D8" w:rsidRDefault="00401437" w:rsidP="00401437">
            <w:pPr>
              <w:spacing w:before="80" w:after="80"/>
              <w:rPr>
                <w:rFonts w:ascii="Arial" w:hAnsi="Arial" w:cs="Arial"/>
                <w:i/>
                <w:sz w:val="20"/>
                <w:szCs w:val="20"/>
                <w:lang w:val="en-NZ"/>
              </w:rPr>
            </w:pPr>
            <w:r w:rsidRPr="00820481">
              <w:rPr>
                <w:rFonts w:ascii="Arial" w:hAnsi="Arial" w:cs="Arial"/>
                <w:i/>
                <w:sz w:val="20"/>
                <w:szCs w:val="20"/>
                <w:lang w:val="en-NZ"/>
              </w:rPr>
              <w:lastRenderedPageBreak/>
              <w:t>“</w:t>
            </w:r>
            <w:r w:rsidR="00A831D8" w:rsidRPr="00820481">
              <w:rPr>
                <w:rFonts w:ascii="Arial" w:hAnsi="Arial" w:cs="Arial"/>
                <w:i/>
                <w:sz w:val="20"/>
                <w:szCs w:val="20"/>
                <w:lang w:val="en-NZ"/>
              </w:rPr>
              <w:t xml:space="preserve">Having figured all this out during the race (isn't it amazing how life becomes crystal clear </w:t>
            </w:r>
            <w:r w:rsidR="00B473B0" w:rsidRPr="00820481">
              <w:rPr>
                <w:rFonts w:ascii="Arial" w:hAnsi="Arial" w:cs="Arial"/>
                <w:i/>
                <w:sz w:val="20"/>
                <w:szCs w:val="20"/>
                <w:lang w:val="en-NZ"/>
              </w:rPr>
              <w:t>during</w:t>
            </w:r>
            <w:r w:rsidR="00A831D8" w:rsidRPr="00820481">
              <w:rPr>
                <w:rFonts w:ascii="Arial" w:hAnsi="Arial" w:cs="Arial"/>
                <w:i/>
                <w:sz w:val="20"/>
                <w:szCs w:val="20"/>
                <w:lang w:val="en-NZ"/>
              </w:rPr>
              <w:t xml:space="preserve"> moments of agony?), I found the alpha male gene inside me. I surged ahead at the river crossing</w:t>
            </w:r>
            <w:r w:rsidR="00B473B0" w:rsidRPr="00820481">
              <w:rPr>
                <w:rFonts w:ascii="Arial" w:hAnsi="Arial" w:cs="Arial"/>
                <w:i/>
                <w:sz w:val="20"/>
                <w:szCs w:val="20"/>
                <w:lang w:val="en-NZ"/>
              </w:rPr>
              <w:t>,</w:t>
            </w:r>
            <w:r w:rsidR="00A831D8" w:rsidRPr="00820481">
              <w:rPr>
                <w:rFonts w:ascii="Arial" w:hAnsi="Arial" w:cs="Arial"/>
                <w:i/>
                <w:sz w:val="20"/>
                <w:szCs w:val="20"/>
                <w:lang w:val="en-NZ"/>
              </w:rPr>
              <w:t xml:space="preserve"> overtaking three people in the process and catapulting myself to </w:t>
            </w:r>
            <w:r w:rsidR="007B533E" w:rsidRPr="00820481">
              <w:rPr>
                <w:rFonts w:ascii="Arial" w:hAnsi="Arial" w:cs="Arial"/>
                <w:i/>
                <w:sz w:val="20"/>
                <w:szCs w:val="20"/>
                <w:lang w:val="en-NZ"/>
              </w:rPr>
              <w:t>1</w:t>
            </w:r>
            <w:r w:rsidR="00A831D8" w:rsidRPr="00820481">
              <w:rPr>
                <w:rFonts w:ascii="Arial" w:hAnsi="Arial" w:cs="Arial"/>
                <w:i/>
                <w:sz w:val="20"/>
                <w:szCs w:val="20"/>
                <w:lang w:val="en-NZ"/>
              </w:rPr>
              <w:t xml:space="preserve">06th in the race. What made this extra sweet was that our </w:t>
            </w:r>
            <w:r w:rsidR="00B473B0" w:rsidRPr="00820481">
              <w:rPr>
                <w:rFonts w:ascii="Arial" w:hAnsi="Arial" w:cs="Arial"/>
                <w:i/>
                <w:sz w:val="20"/>
                <w:szCs w:val="20"/>
                <w:lang w:val="en-NZ"/>
              </w:rPr>
              <w:t>p</w:t>
            </w:r>
            <w:r w:rsidR="00A831D8" w:rsidRPr="00820481">
              <w:rPr>
                <w:rFonts w:ascii="Arial" w:hAnsi="Arial" w:cs="Arial"/>
                <w:i/>
                <w:sz w:val="20"/>
                <w:szCs w:val="20"/>
                <w:lang w:val="en-NZ"/>
              </w:rPr>
              <w:t>rincipal had been one of the three I had overtaken. Of course</w:t>
            </w:r>
            <w:r w:rsidR="00B473B0" w:rsidRPr="00820481">
              <w:rPr>
                <w:rFonts w:ascii="Arial" w:hAnsi="Arial" w:cs="Arial"/>
                <w:i/>
                <w:sz w:val="20"/>
                <w:szCs w:val="20"/>
                <w:lang w:val="en-NZ"/>
              </w:rPr>
              <w:t>,</w:t>
            </w:r>
            <w:r w:rsidR="00A831D8" w:rsidRPr="00820481">
              <w:rPr>
                <w:rFonts w:ascii="Arial" w:hAnsi="Arial" w:cs="Arial"/>
                <w:i/>
                <w:sz w:val="20"/>
                <w:szCs w:val="20"/>
                <w:lang w:val="en-NZ"/>
              </w:rPr>
              <w:t xml:space="preserve"> he has had coronary artery bypass surgery and is no longer in the athletic prime of his youth, but at the time that didn’t seem to matter. I had just conquered my own snowy</w:t>
            </w:r>
            <w:r w:rsidRPr="00820481">
              <w:rPr>
                <w:rFonts w:ascii="Arial" w:hAnsi="Arial" w:cs="Arial"/>
                <w:i/>
                <w:sz w:val="20"/>
                <w:szCs w:val="20"/>
                <w:lang w:val="en-NZ"/>
              </w:rPr>
              <w:t>-</w:t>
            </w:r>
            <w:r w:rsidR="00A831D8" w:rsidRPr="00820481">
              <w:rPr>
                <w:rFonts w:ascii="Arial" w:hAnsi="Arial" w:cs="Arial"/>
                <w:i/>
                <w:sz w:val="20"/>
                <w:szCs w:val="20"/>
                <w:lang w:val="en-NZ"/>
              </w:rPr>
              <w:t>topped Everest.</w:t>
            </w:r>
            <w:r w:rsidRPr="00820481">
              <w:rPr>
                <w:rFonts w:ascii="Arial" w:hAnsi="Arial" w:cs="Arial"/>
                <w:i/>
                <w:sz w:val="20"/>
                <w:szCs w:val="20"/>
                <w:lang w:val="en-NZ"/>
              </w:rPr>
              <w:t>”</w:t>
            </w:r>
          </w:p>
          <w:p w14:paraId="0B2CDC29" w14:textId="77777777" w:rsidR="00A840E4" w:rsidRDefault="00A840E4" w:rsidP="00401437">
            <w:pPr>
              <w:spacing w:before="80" w:after="80"/>
              <w:rPr>
                <w:rFonts w:ascii="Arial" w:hAnsi="Arial" w:cs="Arial"/>
                <w:i/>
                <w:sz w:val="20"/>
                <w:szCs w:val="20"/>
                <w:lang w:val="en-NZ"/>
              </w:rPr>
            </w:pPr>
          </w:p>
          <w:p w14:paraId="5306CEEF" w14:textId="77777777" w:rsidR="00A840E4" w:rsidRPr="00EE22B3" w:rsidRDefault="00A840E4" w:rsidP="00A840E4">
            <w:pPr>
              <w:pStyle w:val="NCEAtablebody"/>
              <w:rPr>
                <w:i/>
                <w:color w:val="FF0000"/>
              </w:rPr>
            </w:pPr>
            <w:r w:rsidRPr="00EE22B3">
              <w:rPr>
                <w:i/>
                <w:color w:val="FF0000"/>
              </w:rPr>
              <w:t xml:space="preserve">The examples above relate to only part of what is </w:t>
            </w:r>
            <w:proofErr w:type="gramStart"/>
            <w:r w:rsidRPr="00EE22B3">
              <w:rPr>
                <w:i/>
                <w:color w:val="FF0000"/>
              </w:rPr>
              <w:t>required, and</w:t>
            </w:r>
            <w:proofErr w:type="gramEnd"/>
            <w:r w:rsidRPr="00EE22B3">
              <w:rPr>
                <w:i/>
                <w:color w:val="FF0000"/>
              </w:rPr>
              <w:t xml:space="preserve"> are just indicative.</w:t>
            </w:r>
          </w:p>
          <w:p w14:paraId="473D8FF3" w14:textId="77777777" w:rsidR="00A840E4" w:rsidRPr="00820481" w:rsidRDefault="00A840E4" w:rsidP="00401437">
            <w:pPr>
              <w:spacing w:before="80" w:after="80"/>
              <w:rPr>
                <w:rFonts w:ascii="Arial" w:hAnsi="Arial" w:cs="Arial"/>
                <w:i/>
                <w:sz w:val="20"/>
                <w:szCs w:val="20"/>
                <w:lang w:val="en-NZ"/>
              </w:rPr>
            </w:pPr>
          </w:p>
          <w:p w14:paraId="1FC8310D" w14:textId="77777777" w:rsidR="00AA38F2" w:rsidRPr="00820481" w:rsidRDefault="00AA38F2" w:rsidP="00062AE0">
            <w:pPr>
              <w:tabs>
                <w:tab w:val="left" w:pos="924"/>
              </w:tabs>
              <w:rPr>
                <w:rFonts w:ascii="Arial" w:hAnsi="Arial" w:cs="Arial"/>
                <w:sz w:val="20"/>
                <w:szCs w:val="20"/>
                <w:lang w:val="en-NZ"/>
              </w:rPr>
            </w:pPr>
          </w:p>
        </w:tc>
      </w:tr>
    </w:tbl>
    <w:p w14:paraId="6BD37848" w14:textId="77777777" w:rsidR="005C1C69" w:rsidRPr="00820481" w:rsidRDefault="005C1C69" w:rsidP="005C1C69">
      <w:pPr>
        <w:pStyle w:val="NCEAbodytext"/>
      </w:pPr>
      <w:r w:rsidRPr="00820481">
        <w:lastRenderedPageBreak/>
        <w:t>Final grades will be decided using professional judgement based on a holistic examination of the evidence provided against the criteria in the Achievement Standard.</w:t>
      </w:r>
      <w:r w:rsidR="00A82A5F" w:rsidRPr="00820481">
        <w:t xml:space="preserve"> </w:t>
      </w:r>
    </w:p>
    <w:sectPr w:rsidR="005C1C69" w:rsidRPr="00820481" w:rsidSect="00CF305C">
      <w:headerReference w:type="even" r:id="rId27"/>
      <w:headerReference w:type="default" r:id="rId28"/>
      <w:footerReference w:type="even" r:id="rId29"/>
      <w:footerReference w:type="default" r:id="rId30"/>
      <w:headerReference w:type="first" r:id="rId31"/>
      <w:footerReference w:type="first" r:id="rId32"/>
      <w:pgSz w:w="16840" w:h="11907" w:orient="landscape" w:code="9"/>
      <w:pgMar w:top="1440" w:right="1440" w:bottom="1440" w:left="1440" w:header="720" w:footer="72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A039277" w14:textId="77777777" w:rsidR="005546A9" w:rsidRDefault="005546A9">
      <w:r>
        <w:separator/>
      </w:r>
    </w:p>
  </w:endnote>
  <w:endnote w:type="continuationSeparator" w:id="0">
    <w:p w14:paraId="680D657B" w14:textId="77777777" w:rsidR="005546A9" w:rsidRDefault="005546A9">
      <w:r>
        <w:continuationSeparator/>
      </w:r>
    </w:p>
  </w:endnote>
  <w:endnote w:type="continuationNotice" w:id="1">
    <w:p w14:paraId="0E7F361C" w14:textId="77777777" w:rsidR="005546A9" w:rsidRDefault="005546A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Palatino">
    <w:altName w:val="Palatino Linotype"/>
    <w:charset w:val="00"/>
    <w:family w:val="auto"/>
    <w:pitch w:val="variable"/>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Arial"/>
    <w:charset w:val="00"/>
    <w:family w:val="auto"/>
    <w:pitch w:val="variable"/>
    <w:sig w:usb0="E1000AEF" w:usb1="5000A1FF" w:usb2="00000000" w:usb3="00000000" w:csb0="000001BF" w:csb1="00000000"/>
  </w:font>
  <w:font w:name="Arial M_ori">
    <w:altName w:val="Arial"/>
    <w:panose1 w:val="00000000000000000000"/>
    <w:charset w:val="00"/>
    <w:family w:val="swiss"/>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CC40FD" w14:textId="54684EAF" w:rsidR="000C0058" w:rsidRDefault="00E35B05">
    <w:pPr>
      <w:pStyle w:val="Footer"/>
    </w:pPr>
    <w:r>
      <w:rPr>
        <w:noProof/>
      </w:rPr>
      <mc:AlternateContent>
        <mc:Choice Requires="wps">
          <w:drawing>
            <wp:anchor distT="0" distB="0" distL="0" distR="0" simplePos="0" relativeHeight="251658250" behindDoc="0" locked="0" layoutInCell="1" allowOverlap="1" wp14:anchorId="409F7BFF" wp14:editId="3ED11D19">
              <wp:simplePos x="635" y="635"/>
              <wp:positionH relativeFrom="page">
                <wp:align>center</wp:align>
              </wp:positionH>
              <wp:positionV relativeFrom="page">
                <wp:align>bottom</wp:align>
              </wp:positionV>
              <wp:extent cx="815340" cy="345440"/>
              <wp:effectExtent l="0" t="0" r="3810" b="0"/>
              <wp:wrapNone/>
              <wp:docPr id="182163523" name="Text Box 29"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501E27FC" w14:textId="2FF0CCF5"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09F7BFF" id="_x0000_t202" coordsize="21600,21600" o:spt="202" path="m,l,21600r21600,l21600,xe">
              <v:stroke joinstyle="miter"/>
              <v:path gradientshapeok="t" o:connecttype="rect"/>
            </v:shapetype>
            <v:shape id="Text Box 29" o:spid="_x0000_s1028" type="#_x0000_t202" alt="[UNCLASSIFIED]" style="position:absolute;margin-left:0;margin-top:0;width:64.2pt;height:27.2pt;z-index:251687953;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dl5ZDQIAABwEAAAOAAAAZHJzL2Uyb0RvYy54bWysU01v2zAMvQ/YfxB0X+ykydAacYqsRYYB&#10;QVsgHXpWZCk2IImCpMTOfv0o2U62bqdhF/mZpPjx+LS877QiJ+F8A6ak00lOiTAcqsYcSvr9dfPp&#10;lhIfmKmYAiNKehae3q8+fli2thAzqEFVwhFMYnzR2pLWIdgiyzyvhWZ+AlYYdEpwmgX8dYescqzF&#10;7Fplszz/nLXgKuuAC+/R+tg76Srll1Lw8CylF4GokmJvIZ0unft4ZqslKw6O2brhQxvsH7rQrDFY&#10;9JLqkQVGjq75I5VuuAMPMkw46AykbLhIM+A00/zdNLuaWZFmQXK8vdDk/19a/nTa2RdHQvcFOlxg&#10;JKS1vvBojPN00un4xU4J+pHC84U20QXC0Xg7XdzM0cPRdTNfzBFjlux62TofvgrQJIKSOtxKIoud&#10;tj70oWNIrGVg0yiVNqPMbwbMGS3ZtcOIQrfvSFOVdDZ2v4fqjEM56PftLd80WHrLfHhhDheM3aJo&#10;wzMeUkFbUhgQJTW4H3+zx3jkHb2UtCiYkhpUNCXqm8F9RG2NwI1gn8D0Ll/k6DdH/QAowym+CMsT&#10;RKsLaoTSgX5DOa9jIXQxw7FcSfcjfAi9cvE5cLFepyCUkWVha3aWx9SRrsjla/fGnB0ID7ipJxjV&#10;xIp3vPex8aa362NA9tNSIrU9kQPjKMG01uG5RI3/+p+iro969RMAAP//AwBQSwMEFAAGAAgAAAAh&#10;AJRwwZPaAAAABAEAAA8AAABkcnMvZG93bnJldi54bWxMj8FqwkAQhu8F32EZobe6MaZF0mxEhJ4s&#10;BbWX3tbdMUmbnQ3Zica379pLvQwM/8833xSr0bXijH1oPCmYzxIQSMbbhioFn4e3pyWIwJqsbj2h&#10;gisGWJWTh0Ln1l9oh+c9VyJCKORaQc3c5VIGU6PTYeY7pJidfO80x7WvpO31JcJdK9MkeZFONxQv&#10;1LrDTY3mZz84Bc87fh8+6LD4GtPr97bbmMVpa5R6nI7rVxCMI/+X4aYf1aGMTkc/kA2iVRAf4b95&#10;y9JlBuIYwVkGsizkvXz5CwAA//8DAFBLAQItABQABgAIAAAAIQC2gziS/gAAAOEBAAATAAAAAAAA&#10;AAAAAAAAAAAAAABbQ29udGVudF9UeXBlc10ueG1sUEsBAi0AFAAGAAgAAAAhADj9If/WAAAAlAEA&#10;AAsAAAAAAAAAAAAAAAAALwEAAF9yZWxzLy5yZWxzUEsBAi0AFAAGAAgAAAAhACR2XlkNAgAAHAQA&#10;AA4AAAAAAAAAAAAAAAAALgIAAGRycy9lMm9Eb2MueG1sUEsBAi0AFAAGAAgAAAAhAJRwwZPaAAAA&#10;BAEAAA8AAAAAAAAAAAAAAAAAZwQAAGRycy9kb3ducmV2LnhtbFBLBQYAAAAABAAEAPMAAABuBQAA&#10;AAA=&#10;" filled="f" stroked="f">
              <v:fill o:detectmouseclick="t"/>
              <v:textbox style="mso-fit-shape-to-text:t" inset="0,0,0,15pt">
                <w:txbxContent>
                  <w:p w14:paraId="501E27FC" w14:textId="2FF0CCF5"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35F0FE" w14:textId="09BCAC8A" w:rsidR="000F7F29" w:rsidRPr="00D63409" w:rsidRDefault="000F7F29" w:rsidP="00E912E7">
    <w:pPr>
      <w:pStyle w:val="NCEAHeaderFooter"/>
    </w:pPr>
    <w:r>
      <w:tab/>
    </w:r>
    <w:r>
      <w:tab/>
    </w:r>
    <w:r w:rsidRPr="00F45ADA">
      <w:t xml:space="preserve">Page </w:t>
    </w:r>
    <w:r>
      <w:fldChar w:fldCharType="begin"/>
    </w:r>
    <w:r>
      <w:instrText xml:space="preserve"> PAGE </w:instrText>
    </w:r>
    <w:r>
      <w:fldChar w:fldCharType="separate"/>
    </w:r>
    <w:r w:rsidR="0021521F">
      <w:rPr>
        <w:noProof/>
      </w:rPr>
      <w:t>2</w:t>
    </w:r>
    <w:r>
      <w:rPr>
        <w:noProof/>
      </w:rPr>
      <w:fldChar w:fldCharType="end"/>
    </w:r>
    <w:r w:rsidRPr="00F45ADA">
      <w:t xml:space="preserve"> of </w:t>
    </w:r>
    <w:r>
      <w:fldChar w:fldCharType="begin"/>
    </w:r>
    <w:r>
      <w:instrText xml:space="preserve"> NUMPAGES </w:instrText>
    </w:r>
    <w:r>
      <w:fldChar w:fldCharType="separate"/>
    </w:r>
    <w:r w:rsidR="0021521F">
      <w:rPr>
        <w:noProof/>
      </w:rPr>
      <w:t>12</w:t>
    </w:r>
    <w:r>
      <w:rPr>
        <w:noProof/>
      </w:rPr>
      <w:fldChar w:fldCharType="end"/>
    </w:r>
  </w:p>
  <w:p w14:paraId="546B3503" w14:textId="77777777" w:rsidR="000F7F29" w:rsidRPr="00A840E4" w:rsidRDefault="000F7F29">
    <w:pPr>
      <w:pStyle w:val="Footer"/>
      <w:rPr>
        <w:color w:val="808080"/>
        <w:sz w:val="20"/>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77226A" w14:textId="2000719E" w:rsidR="000F7F29" w:rsidRPr="006628D1" w:rsidRDefault="00E35B05" w:rsidP="005C1C69">
    <w:pPr>
      <w:pStyle w:val="Footer"/>
      <w:tabs>
        <w:tab w:val="clear" w:pos="4153"/>
        <w:tab w:val="clear" w:pos="8306"/>
        <w:tab w:val="right" w:pos="8520"/>
      </w:tabs>
      <w:rPr>
        <w:sz w:val="18"/>
      </w:rPr>
    </w:pPr>
    <w:r>
      <w:rPr>
        <w:noProof/>
        <w:color w:val="808080"/>
        <w:sz w:val="18"/>
      </w:rPr>
      <mc:AlternateContent>
        <mc:Choice Requires="wps">
          <w:drawing>
            <wp:anchor distT="0" distB="0" distL="0" distR="0" simplePos="0" relativeHeight="251658249" behindDoc="0" locked="0" layoutInCell="1" allowOverlap="1" wp14:anchorId="4C13712C" wp14:editId="073F1FF9">
              <wp:simplePos x="635" y="635"/>
              <wp:positionH relativeFrom="page">
                <wp:align>center</wp:align>
              </wp:positionH>
              <wp:positionV relativeFrom="page">
                <wp:align>bottom</wp:align>
              </wp:positionV>
              <wp:extent cx="815340" cy="345440"/>
              <wp:effectExtent l="0" t="0" r="3810" b="0"/>
              <wp:wrapNone/>
              <wp:docPr id="450963143" name="Text Box 28"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376E64F0" w14:textId="212329E6"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C13712C" id="_x0000_t202" coordsize="21600,21600" o:spt="202" path="m,l,21600r21600,l21600,xe">
              <v:stroke joinstyle="miter"/>
              <v:path gradientshapeok="t" o:connecttype="rect"/>
            </v:shapetype>
            <v:shape id="Text Box 28" o:spid="_x0000_s1031" type="#_x0000_t202" alt="[UNCLASSIFIED]" style="position:absolute;margin-left:0;margin-top:0;width:64.2pt;height:27.2pt;z-index:251686929;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yexkDQIAABwEAAAOAAAAZHJzL2Uyb0RvYy54bWysU8tu2zAQvBfoPxC815ITu0gEy4GbwEUB&#10;IwngFDnTFGUJkLgESVtyv75DyorbtKeiF2q0u9zH7HBx17cNOyrratI5n05SzpSWVNR6n/PvL+tP&#10;N5w5L3QhGtIq5yfl+N3y44dFZzJ1RRU1hbIMSbTLOpPzynuTJYmTlWqFm5BRGs6SbCs8fu0+Kazo&#10;kL1tkqs0/Zx0ZAtjSSrnYH0YnHwZ85elkv6pLJ3yrMk5evPxtPHchTNZLkS2t8JUtTy3If6hi1bU&#10;GkXfUj0IL9jB1n+kamtpyVHpJ5LahMqylirOgGmm6btptpUwKs4Ccpx5o8n9v7Ty8bg1z5b5/gv1&#10;WGAgpDMuczCGefrStuGLThn8oPD0RpvqPZMw3kzn1zN4JFzXs/kMGFmSy2Vjnf+qqGUB5NxiK5Es&#10;cdw4P4SOIaGWpnXdNHEzjf7NgJzBklw6DMj3u57VBYqP3e+oOGEoS8O+nZHrGqU3wvlnYbFgdAvR&#10;+iccZUNdzumMOKvI/vibPcSDd3g56yCYnGsomrPmm8Y+grZGYEewi2B6m85T+PWhvSfIcIoXYWSE&#10;sFrfjLC01L5CzqtQCC6hJcrlfDfCez8oF89BqtUqBkFGRviN3hoZUge6Apcv/auw5ky4x6YeaVST&#10;yN7xPsSGm86sDh7sx6UEagciz4xDgnGt5+cSNP7rf4y6POrlTwAAAP//AwBQSwMEFAAGAAgAAAAh&#10;AJRwwZPaAAAABAEAAA8AAABkcnMvZG93bnJldi54bWxMj8FqwkAQhu8F32EZobe6MaZF0mxEhJ4s&#10;BbWX3tbdMUmbnQ3Zica379pLvQwM/8833xSr0bXijH1oPCmYzxIQSMbbhioFn4e3pyWIwJqsbj2h&#10;gisGWJWTh0Ln1l9oh+c9VyJCKORaQc3c5VIGU6PTYeY7pJidfO80x7WvpO31JcJdK9MkeZFONxQv&#10;1LrDTY3mZz84Bc87fh8+6LD4GtPr97bbmMVpa5R6nI7rVxCMI/+X4aYf1aGMTkc/kA2iVRAf4b95&#10;y9JlBuIYwVkGsizkvXz5CwAA//8DAFBLAQItABQABgAIAAAAIQC2gziS/gAAAOEBAAATAAAAAAAA&#10;AAAAAAAAAAAAAABbQ29udGVudF9UeXBlc10ueG1sUEsBAi0AFAAGAAgAAAAhADj9If/WAAAAlAEA&#10;AAsAAAAAAAAAAAAAAAAALwEAAF9yZWxzLy5yZWxzUEsBAi0AFAAGAAgAAAAhAEnJ7GQNAgAAHAQA&#10;AA4AAAAAAAAAAAAAAAAALgIAAGRycy9lMm9Eb2MueG1sUEsBAi0AFAAGAAgAAAAhAJRwwZPaAAAA&#10;BAEAAA8AAAAAAAAAAAAAAAAAZwQAAGRycy9kb3ducmV2LnhtbFBLBQYAAAAABAAEAPMAAABuBQAA&#10;AAA=&#10;" filled="f" stroked="f">
              <v:fill o:detectmouseclick="t"/>
              <v:textbox style="mso-fit-shape-to-text:t" inset="0,0,0,15pt">
                <w:txbxContent>
                  <w:p w14:paraId="376E64F0" w14:textId="212329E6"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v:textbox>
              <w10:wrap anchorx="page" anchory="page"/>
            </v:shape>
          </w:pict>
        </mc:Fallback>
      </mc:AlternateContent>
    </w:r>
    <w:r w:rsidR="000F7F29" w:rsidRPr="006628D1">
      <w:rPr>
        <w:color w:val="808080"/>
        <w:sz w:val="18"/>
      </w:rPr>
      <w:t>This resource is copyright © Crown 2009</w:t>
    </w:r>
    <w:r w:rsidR="000F7F29" w:rsidRPr="006628D1">
      <w:rPr>
        <w:color w:val="808080"/>
        <w:sz w:val="18"/>
      </w:rPr>
      <w:tab/>
      <w:t xml:space="preserve">Page </w:t>
    </w:r>
    <w:r w:rsidR="000F7F29" w:rsidRPr="006628D1">
      <w:rPr>
        <w:color w:val="808080"/>
        <w:sz w:val="18"/>
      </w:rPr>
      <w:fldChar w:fldCharType="begin"/>
    </w:r>
    <w:r w:rsidR="000F7F29" w:rsidRPr="006628D1">
      <w:rPr>
        <w:color w:val="808080"/>
        <w:sz w:val="18"/>
      </w:rPr>
      <w:instrText xml:space="preserve"> PAGE </w:instrText>
    </w:r>
    <w:r w:rsidR="000F7F29" w:rsidRPr="006628D1">
      <w:rPr>
        <w:color w:val="808080"/>
        <w:sz w:val="18"/>
      </w:rPr>
      <w:fldChar w:fldCharType="separate"/>
    </w:r>
    <w:r w:rsidR="000F7F29">
      <w:rPr>
        <w:noProof/>
        <w:color w:val="808080"/>
        <w:sz w:val="18"/>
      </w:rPr>
      <w:t>1</w:t>
    </w:r>
    <w:r w:rsidR="000F7F29" w:rsidRPr="006628D1">
      <w:rPr>
        <w:color w:val="808080"/>
        <w:sz w:val="18"/>
      </w:rPr>
      <w:fldChar w:fldCharType="end"/>
    </w:r>
    <w:r w:rsidR="000F7F29" w:rsidRPr="006628D1">
      <w:rPr>
        <w:color w:val="808080"/>
        <w:sz w:val="18"/>
      </w:rPr>
      <w:t xml:space="preserve"> of </w:t>
    </w:r>
    <w:r w:rsidR="000F7F29" w:rsidRPr="006628D1">
      <w:rPr>
        <w:color w:val="808080"/>
        <w:sz w:val="18"/>
      </w:rPr>
      <w:fldChar w:fldCharType="begin"/>
    </w:r>
    <w:r w:rsidR="000F7F29" w:rsidRPr="006628D1">
      <w:rPr>
        <w:color w:val="808080"/>
        <w:sz w:val="18"/>
      </w:rPr>
      <w:instrText xml:space="preserve"> NUMPAGES </w:instrText>
    </w:r>
    <w:r w:rsidR="000F7F29" w:rsidRPr="006628D1">
      <w:rPr>
        <w:color w:val="808080"/>
        <w:sz w:val="18"/>
      </w:rPr>
      <w:fldChar w:fldCharType="separate"/>
    </w:r>
    <w:r w:rsidR="000F7F29">
      <w:rPr>
        <w:noProof/>
        <w:color w:val="808080"/>
        <w:sz w:val="18"/>
      </w:rPr>
      <w:t>12</w:t>
    </w:r>
    <w:r w:rsidR="000F7F29" w:rsidRPr="006628D1">
      <w:rPr>
        <w:color w:val="808080"/>
        <w:sz w:val="18"/>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8C569C" w14:textId="50B9537B" w:rsidR="000C0058" w:rsidRDefault="00E35B05">
    <w:pPr>
      <w:pStyle w:val="Footer"/>
    </w:pPr>
    <w:r>
      <w:rPr>
        <w:noProof/>
      </w:rPr>
      <mc:AlternateContent>
        <mc:Choice Requires="wps">
          <w:drawing>
            <wp:anchor distT="0" distB="0" distL="0" distR="0" simplePos="0" relativeHeight="251658253" behindDoc="0" locked="0" layoutInCell="1" allowOverlap="1" wp14:anchorId="70C46388" wp14:editId="5241E6E3">
              <wp:simplePos x="635" y="635"/>
              <wp:positionH relativeFrom="page">
                <wp:align>center</wp:align>
              </wp:positionH>
              <wp:positionV relativeFrom="page">
                <wp:align>bottom</wp:align>
              </wp:positionV>
              <wp:extent cx="815340" cy="345440"/>
              <wp:effectExtent l="0" t="0" r="3810" b="0"/>
              <wp:wrapNone/>
              <wp:docPr id="1714857746" name="Text Box 32"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4D5DDCBA" w14:textId="24E9B885"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0C46388" id="_x0000_t202" coordsize="21600,21600" o:spt="202" path="m,l,21600r21600,l21600,xe">
              <v:stroke joinstyle="miter"/>
              <v:path gradientshapeok="t" o:connecttype="rect"/>
            </v:shapetype>
            <v:shape id="Text Box 32" o:spid="_x0000_s1034" type="#_x0000_t202" alt="[UNCLASSIFIED]" style="position:absolute;margin-left:0;margin-top:0;width:64.2pt;height:27.2pt;z-index:25169102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9d8UDQIAABwEAAAOAAAAZHJzL2Uyb0RvYy54bWysU8tu2zAQvBfoPxC815ITu0gEy4GbwEUB&#10;IwngFDnTFGUJkLgESVtyv75DyorbtKeiF2q0u9zH7HBx17cNOyrratI5n05SzpSWVNR6n/PvL+tP&#10;N5w5L3QhGtIq5yfl+N3y44dFZzJ1RRU1hbIMSbTLOpPzynuTJYmTlWqFm5BRGs6SbCs8fu0+Kazo&#10;kL1tkqs0/Zx0ZAtjSSrnYH0YnHwZ85elkv6pLJ3yrMk5evPxtPHchTNZLkS2t8JUtTy3If6hi1bU&#10;GkXfUj0IL9jB1n+kamtpyVHpJ5LahMqylirOgGmm6btptpUwKs4Ccpx5o8n9v7Ty8bg1z5b5/gv1&#10;WGAgpDMuczCGefrStuGLThn8oPD0RpvqPZMw3kzn1zN4JFzXs/kMGFmSy2Vjnf+qqGUB5NxiK5Es&#10;cdw4P4SOIaGWpnXdNHEzjf7NgJzBklw6DMj3u57VBRoZu99RccJQloZ9OyPXNUpvhPPPwmLB6Bai&#10;9U84yoa6nNMZcVaR/fE3e4gH7/By1kEwOddQNGfNN419BG2NwI5gF8H0Np2n8OtDe0+Q4RQvwsgI&#10;YbW+GWFpqX2FnFehEFxCS5TL+W6E935QLp6DVKtVDIKMjPAbvTUypA50BS5f+ldhzZlwj0090qgm&#10;kb3jfYgNN51ZHTzYj0sJ1A5EnhmHBONaz88laPzX/xh1edTLnwAAAP//AwBQSwMEFAAGAAgAAAAh&#10;AJRwwZPaAAAABAEAAA8AAABkcnMvZG93bnJldi54bWxMj8FqwkAQhu8F32EZobe6MaZF0mxEhJ4s&#10;BbWX3tbdMUmbnQ3Zica379pLvQwM/8833xSr0bXijH1oPCmYzxIQSMbbhioFn4e3pyWIwJqsbj2h&#10;gisGWJWTh0Ln1l9oh+c9VyJCKORaQc3c5VIGU6PTYeY7pJidfO80x7WvpO31JcJdK9MkeZFONxQv&#10;1LrDTY3mZz84Bc87fh8+6LD4GtPr97bbmMVpa5R6nI7rVxCMI/+X4aYf1aGMTkc/kA2iVRAf4b95&#10;y9JlBuIYwVkGsizkvXz5CwAA//8DAFBLAQItABQABgAIAAAAIQC2gziS/gAAAOEBAAATAAAAAAAA&#10;AAAAAAAAAAAAAABbQ29udGVudF9UeXBlc10ueG1sUEsBAi0AFAAGAAgAAAAhADj9If/WAAAAlAEA&#10;AAsAAAAAAAAAAAAAAAAALwEAAF9yZWxzLy5yZWxzUEsBAi0AFAAGAAgAAAAhANf13xQNAgAAHAQA&#10;AA4AAAAAAAAAAAAAAAAALgIAAGRycy9lMm9Eb2MueG1sUEsBAi0AFAAGAAgAAAAhAJRwwZPaAAAA&#10;BAEAAA8AAAAAAAAAAAAAAAAAZwQAAGRycy9kb3ducmV2LnhtbFBLBQYAAAAABAAEAPMAAABuBQAA&#10;AAA=&#10;" filled="f" stroked="f">
              <v:fill o:detectmouseclick="t"/>
              <v:textbox style="mso-fit-shape-to-text:t" inset="0,0,0,15pt">
                <w:txbxContent>
                  <w:p w14:paraId="4D5DDCBA" w14:textId="24E9B885"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45C946" w14:textId="459649E8" w:rsidR="000C0058" w:rsidRDefault="00E35B05">
    <w:pPr>
      <w:pStyle w:val="Footer"/>
    </w:pPr>
    <w:r>
      <w:rPr>
        <w:noProof/>
      </w:rPr>
      <mc:AlternateContent>
        <mc:Choice Requires="wps">
          <w:drawing>
            <wp:anchor distT="0" distB="0" distL="0" distR="0" simplePos="0" relativeHeight="251658254" behindDoc="0" locked="0" layoutInCell="1" allowOverlap="1" wp14:anchorId="319E1E2D" wp14:editId="635929B1">
              <wp:simplePos x="635" y="635"/>
              <wp:positionH relativeFrom="page">
                <wp:align>center</wp:align>
              </wp:positionH>
              <wp:positionV relativeFrom="page">
                <wp:align>bottom</wp:align>
              </wp:positionV>
              <wp:extent cx="815340" cy="345440"/>
              <wp:effectExtent l="0" t="0" r="3810" b="0"/>
              <wp:wrapNone/>
              <wp:docPr id="181449889" name="Text Box 33"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6BE5B66D" w14:textId="669475D2"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19E1E2D" id="_x0000_t202" coordsize="21600,21600" o:spt="202" path="m,l,21600r21600,l21600,xe">
              <v:stroke joinstyle="miter"/>
              <v:path gradientshapeok="t" o:connecttype="rect"/>
            </v:shapetype>
            <v:shape id="Text Box 33" o:spid="_x0000_s1035" type="#_x0000_t202" alt="[UNCLASSIFIED]" style="position:absolute;margin-left:0;margin-top:0;width:64.2pt;height:27.2pt;z-index:251692049;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bfE9DgIAAB0EAAAOAAAAZHJzL2Uyb0RvYy54bWysU8tu2zAQvBfoPxC815ITu0gEy4GbwEUB&#10;IwngFDnTFGUJkLgESVtyv75DyorbtKeiF2q0u9zH7HBx17cNOyrratI5n05SzpSWVNR6n/PvL+tP&#10;N5w5L3QhGtIq5yfl+N3y44dFZzJ1RRU1hbIMSbTLOpPzynuTJYmTlWqFm5BRGs6SbCs8fu0+Kazo&#10;kL1tkqs0/Zx0ZAtjSSrnYH0YnHwZ85elkv6pLJ3yrMk5evPxtPHchTNZLkS2t8JUtTy3If6hi1bU&#10;GkXfUj0IL9jB1n+kamtpyVHpJ5LahMqylirOgGmm6btptpUwKs4Ccpx5o8n9v7Ty8bg1z5b5/gv1&#10;WGAgpDMuczCGefrStuGLThn8oPD0RpvqPZMw3kzn1zN4JFzXs/kMGFmSy2Vjnf+qqGUB5NxiK5Es&#10;cdw4P4SOIaGWpnXdNHEzjf7NgJzBklw6DMj3u57VBbqfj+3vqDhhKkvDwp2R6xq1N8L5Z2GxYbQL&#10;1fonHGVDXc7pjDiryP74mz3Eg3h4OeugmJxrSJqz5pvGQoK4RmBHsItgepvOU/j1ob0n6HCKJ2Fk&#10;hLBa34ywtNS+Qs+rUAguoSXK5Xw3wns/SBfvQarVKgZBR0b4jd4aGVIHvgKZL/2rsObMuMeqHmmU&#10;k8jeET/EhpvOrA4e9MetBG4HIs+UQ4Nxr+f3EkT+63+Murzq5U8AAAD//wMAUEsDBBQABgAIAAAA&#10;IQCUcMGT2gAAAAQBAAAPAAAAZHJzL2Rvd25yZXYueG1sTI/BasJAEIbvBd9hGaG3ujGmRdJsRISe&#10;LAW1l97W3TFJm50N2YnGt+/aS70MDP/PN98Uq9G14ox9aDwpmM8SEEjG24YqBZ+Ht6cliMCarG49&#10;oYIrBliVk4dC59ZfaIfnPVciQijkWkHN3OVSBlOj02HmO6SYnXzvNMe1r6Tt9SXCXSvTJHmRTjcU&#10;L9S6w02N5mc/OAXPO34fPuiw+BrT6/e225jFaWuUepyO61cQjCP/l+GmH9WhjE5HP5ANolUQH+G/&#10;ecvSZQbiGMFZBrIs5L18+QsAAP//AwBQSwECLQAUAAYACAAAACEAtoM4kv4AAADhAQAAEwAAAAAA&#10;AAAAAAAAAAAAAAAAW0NvbnRlbnRfVHlwZXNdLnhtbFBLAQItABQABgAIAAAAIQA4/SH/1gAAAJQB&#10;AAALAAAAAAAAAAAAAAAAAC8BAABfcmVscy8ucmVsc1BLAQItABQABgAIAAAAIQCjbfE9DgIAAB0E&#10;AAAOAAAAAAAAAAAAAAAAAC4CAABkcnMvZTJvRG9jLnhtbFBLAQItABQABgAIAAAAIQCUcMGT2gAA&#10;AAQBAAAPAAAAAAAAAAAAAAAAAGgEAABkcnMvZG93bnJldi54bWxQSwUGAAAAAAQABADzAAAAbwUA&#10;AAAA&#10;" filled="f" stroked="f">
              <v:fill o:detectmouseclick="t"/>
              <v:textbox style="mso-fit-shape-to-text:t" inset="0,0,0,15pt">
                <w:txbxContent>
                  <w:p w14:paraId="6BE5B66D" w14:textId="669475D2"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v:textbox>
              <w10:wrap anchorx="page" anchory="page"/>
            </v:shape>
          </w:pict>
        </mc:Fallback>
      </mc:AlternateConten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394AE7" w14:textId="1D682FCE" w:rsidR="000C0058" w:rsidRDefault="00E35B05">
    <w:pPr>
      <w:pStyle w:val="Footer"/>
    </w:pPr>
    <w:r>
      <w:rPr>
        <w:noProof/>
      </w:rPr>
      <mc:AlternateContent>
        <mc:Choice Requires="wps">
          <w:drawing>
            <wp:anchor distT="0" distB="0" distL="0" distR="0" simplePos="0" relativeHeight="251658252" behindDoc="0" locked="0" layoutInCell="1" allowOverlap="1" wp14:anchorId="40FEB9FE" wp14:editId="2C04FFF4">
              <wp:simplePos x="635" y="635"/>
              <wp:positionH relativeFrom="page">
                <wp:align>center</wp:align>
              </wp:positionH>
              <wp:positionV relativeFrom="page">
                <wp:align>bottom</wp:align>
              </wp:positionV>
              <wp:extent cx="815340" cy="345440"/>
              <wp:effectExtent l="0" t="0" r="3810" b="0"/>
              <wp:wrapNone/>
              <wp:docPr id="593078770" name="Text Box 31"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286A9283" w14:textId="1B836E21"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0FEB9FE" id="_x0000_t202" coordsize="21600,21600" o:spt="202" path="m,l,21600r21600,l21600,xe">
              <v:stroke joinstyle="miter"/>
              <v:path gradientshapeok="t" o:connecttype="rect"/>
            </v:shapetype>
            <v:shape id="Text Box 31" o:spid="_x0000_s1037" type="#_x0000_t202" alt="[UNCLASSIFIED]" style="position:absolute;margin-left:0;margin-top:0;width:64.2pt;height:27.2pt;z-index:251690001;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kDvLDQIAAB0EAAAOAAAAZHJzL2Uyb0RvYy54bWysU8tu2zAQvBfoPxC815ITu0gEy4GbwEWB&#10;IAngFDnTFGUJkLgESVtyv75DyrLbtKeiF2q0u9zH7HBx17cNOyjratI5n05SzpSWVNR6l/Pvr+tP&#10;N5w5L3QhGtIq50fl+N3y44dFZzJ1RRU1hbIMSbTLOpPzynuTJYmTlWqFm5BRGs6SbCs8fu0uKazo&#10;kL1tkqs0/Zx0ZAtjSSrnYH0YnHwZ85elkv65LJ3yrMk5evPxtPHchjNZLkS2s8JUtTy1If6hi1bU&#10;GkXPqR6EF2xv6z9StbW05Kj0E0ltQmVZSxVnwDTT9N00m0oYFWcBOc6caXL/L618OmzMi2W+/0I9&#10;FhgI6YzLHIxhnr60bfiiUwY/KDyeaVO9ZxLGm+n8egaPhOt6Np8BI0tyuWys818VtSyAnFtsJZIl&#10;Do/OD6FjSKilaV03TdxMo38zIGewJJcOA/L9tmd1ge7P7W+pOGIqS8PCnZHrGrUfhfMvwmLDaBeq&#10;9c84yoa6nNMJcVaR/fE3e4gH8fBy1kExOdeQNGfNN42FBHGNwI5gG8H0Np2n8Ot9e0/Q4RRPwsgI&#10;YbW+GWFpqX2DnlehEFxCS5TL+XaE936QLt6DVKtVDIKOjPCPemNkSB34CmS+9m/CmhPjHqt6olFO&#10;IntH/BAbbjqz2nvQH7cSuB2IPFEODca9nt5LEPmv/zHq8qqXPwEAAP//AwBQSwMEFAAGAAgAAAAh&#10;AJRwwZPaAAAABAEAAA8AAABkcnMvZG93bnJldi54bWxMj8FqwkAQhu8F32EZobe6MaZF0mxEhJ4s&#10;BbWX3tbdMUmbnQ3Zica379pLvQwM/8833xSr0bXijH1oPCmYzxIQSMbbhioFn4e3pyWIwJqsbj2h&#10;gisGWJWTh0Ln1l9oh+c9VyJCKORaQc3c5VIGU6PTYeY7pJidfO80x7WvpO31JcJdK9MkeZFONxQv&#10;1LrDTY3mZz84Bc87fh8+6LD4GtPr97bbmMVpa5R6nI7rVxCMI/+X4aYf1aGMTkc/kA2iVRAf4b95&#10;y9JlBuIYwVkGsizkvXz5CwAA//8DAFBLAQItABQABgAIAAAAIQC2gziS/gAAAOEBAAATAAAAAAAA&#10;AAAAAAAAAAAAAABbQ29udGVudF9UeXBlc10ueG1sUEsBAi0AFAAGAAgAAAAhADj9If/WAAAAlAEA&#10;AAsAAAAAAAAAAAAAAAAALwEAAF9yZWxzLy5yZWxzUEsBAi0AFAAGAAgAAAAhABeQO8sNAgAAHQQA&#10;AA4AAAAAAAAAAAAAAAAALgIAAGRycy9lMm9Eb2MueG1sUEsBAi0AFAAGAAgAAAAhAJRwwZPaAAAA&#10;BAEAAA8AAAAAAAAAAAAAAAAAZwQAAGRycy9kb3ducmV2LnhtbFBLBQYAAAAABAAEAPMAAABuBQAA&#10;AAA=&#10;" filled="f" stroked="f">
              <v:fill o:detectmouseclick="t"/>
              <v:textbox style="mso-fit-shape-to-text:t" inset="0,0,0,15pt">
                <w:txbxContent>
                  <w:p w14:paraId="286A9283" w14:textId="1B836E21"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v:textbox>
              <w10:wrap anchorx="page" anchory="pag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F880CE" w14:textId="1DA8D570" w:rsidR="000F7F29" w:rsidRDefault="00E35B05">
    <w:pPr>
      <w:pStyle w:val="Footer"/>
      <w:framePr w:wrap="around" w:vAnchor="text" w:hAnchor="margin" w:xAlign="right" w:y="1"/>
      <w:rPr>
        <w:rStyle w:val="PageNumber"/>
        <w:rFonts w:ascii="Times New Roman" w:hAnsi="Times New Roman"/>
        <w:lang w:val="en-GB"/>
      </w:rPr>
    </w:pPr>
    <w:r>
      <w:rPr>
        <w:noProof/>
      </w:rPr>
      <mc:AlternateContent>
        <mc:Choice Requires="wps">
          <w:drawing>
            <wp:anchor distT="0" distB="0" distL="0" distR="0" simplePos="0" relativeHeight="251658256" behindDoc="0" locked="0" layoutInCell="1" allowOverlap="1" wp14:anchorId="7110F7D6" wp14:editId="14C6B505">
              <wp:simplePos x="635" y="635"/>
              <wp:positionH relativeFrom="page">
                <wp:align>center</wp:align>
              </wp:positionH>
              <wp:positionV relativeFrom="page">
                <wp:align>bottom</wp:align>
              </wp:positionV>
              <wp:extent cx="815340" cy="345440"/>
              <wp:effectExtent l="0" t="0" r="3810" b="0"/>
              <wp:wrapNone/>
              <wp:docPr id="1648296526" name="Text Box 35"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3D9B7614" w14:textId="100DA55A"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110F7D6" id="_x0000_t202" coordsize="21600,21600" o:spt="202" path="m,l,21600r21600,l21600,xe">
              <v:stroke joinstyle="miter"/>
              <v:path gradientshapeok="t" o:connecttype="rect"/>
            </v:shapetype>
            <v:shape id="Text Box 35" o:spid="_x0000_s1040" type="#_x0000_t202" alt="[UNCLASSIFIED]" style="position:absolute;margin-left:0;margin-top:0;width:64.2pt;height:27.2pt;z-index:251694097;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0kMADgIAAB0EAAAOAAAAZHJzL2Uyb0RvYy54bWysU8tu2zAQvBfoPxC815ITu0gEy4GbwEUB&#10;IwngFDnTFGUJkLgESVtyv75DyorbtKeiF2q0u9zH7HBx17cNOyrratI5n05SzpSWVNR6n/PvL+tP&#10;N5w5L3QhGtIq5yfl+N3y44dFZzJ1RRU1hbIMSbTLOpPzynuTJYmTlWqFm5BRGs6SbCs8fu0+Kazo&#10;kL1tkqs0/Zx0ZAtjSSrnYH0YnHwZ85elkv6pLJ3yrMk5evPxtPHchTNZLkS2t8JUtTy3If6hi1bU&#10;GkXfUj0IL9jB1n+kamtpyVHpJ5LahMqylirOgGmm6btptpUwKs4Ccpx5o8n9v7Ty8bg1z5b5/gv1&#10;WGAgpDMuczCGefrStuGLThn8oPD0RpvqPZMw3kzn1zN4JFzXs/kMGFmSy2Vjnf+qqGUB5NxiK5Es&#10;cdw4P4SOIaGWpnXdNHEzjf7NgJzBklw6DMj3u57VBbqfje3vqDhhKkvDwp2R6xq1N8L5Z2GxYbQL&#10;1fonHGVDXc7pjDiryP74mz3Eg3h4OeugmJxrSJqz5pvGQoK4RmBHsItgepvOU/j1ob0n6HCKJ2Fk&#10;hLBa34ywtNS+Qs+rUAguoSXK5Xw3wns/SBfvQarVKgZBR0b4jd4aGVIHvgKZL/2rsObMuMeqHmmU&#10;k8jeET/EhpvOrA4e9MetBG4HIs+UQ4Nxr+f3EkT+63+Murzq5U8AAAD//wMAUEsDBBQABgAIAAAA&#10;IQCUcMGT2gAAAAQBAAAPAAAAZHJzL2Rvd25yZXYueG1sTI/BasJAEIbvBd9hGaG3ujGmRdJsRISe&#10;LAW1l97W3TFJm50N2YnGt+/aS70MDP/PN98Uq9G14ox9aDwpmM8SEEjG24YqBZ+Ht6cliMCarG49&#10;oYIrBliVk4dC59ZfaIfnPVciQijkWkHN3OVSBlOj02HmO6SYnXzvNMe1r6Tt9SXCXSvTJHmRTjcU&#10;L9S6w02N5mc/OAXPO34fPuiw+BrT6/e225jFaWuUepyO61cQjCP/l+GmH9WhjE5HP5ANolUQH+G/&#10;ecvSZQbiGMFZBrIs5L18+QsAAP//AwBQSwECLQAUAAYACAAAACEAtoM4kv4AAADhAQAAEwAAAAAA&#10;AAAAAAAAAAAAAAAAW0NvbnRlbnRfVHlwZXNdLnhtbFBLAQItABQABgAIAAAAIQA4/SH/1gAAAJQB&#10;AAALAAAAAAAAAAAAAAAAAC8BAABfcmVscy8ucmVsc1BLAQItABQABgAIAAAAIQDO0kMADgIAAB0E&#10;AAAOAAAAAAAAAAAAAAAAAC4CAABkcnMvZTJvRG9jLnhtbFBLAQItABQABgAIAAAAIQCUcMGT2gAA&#10;AAQBAAAPAAAAAAAAAAAAAAAAAGgEAABkcnMvZG93bnJldi54bWxQSwUGAAAAAAQABADzAAAAbwUA&#10;AAAA&#10;" filled="f" stroked="f">
              <v:fill o:detectmouseclick="t"/>
              <v:textbox style="mso-fit-shape-to-text:t" inset="0,0,0,15pt">
                <w:txbxContent>
                  <w:p w14:paraId="3D9B7614" w14:textId="100DA55A"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v:textbox>
              <w10:wrap anchorx="page" anchory="page"/>
            </v:shape>
          </w:pict>
        </mc:Fallback>
      </mc:AlternateContent>
    </w:r>
    <w:r w:rsidR="000F7F29">
      <w:rPr>
        <w:rStyle w:val="PageNumber"/>
      </w:rPr>
      <w:fldChar w:fldCharType="begin"/>
    </w:r>
    <w:r w:rsidR="000F7F29">
      <w:rPr>
        <w:rStyle w:val="PageNumber"/>
      </w:rPr>
      <w:instrText xml:space="preserve">PAGE  </w:instrText>
    </w:r>
    <w:r w:rsidR="000F7F29">
      <w:rPr>
        <w:rStyle w:val="PageNumber"/>
      </w:rPr>
      <w:fldChar w:fldCharType="separate"/>
    </w:r>
    <w:r w:rsidR="000F7F29">
      <w:rPr>
        <w:rStyle w:val="PageNumber"/>
        <w:noProof/>
      </w:rPr>
      <w:t>12</w:t>
    </w:r>
    <w:r w:rsidR="000F7F29">
      <w:rPr>
        <w:rStyle w:val="PageNumber"/>
      </w:rPr>
      <w:fldChar w:fldCharType="end"/>
    </w:r>
  </w:p>
  <w:p w14:paraId="4F725632" w14:textId="77777777" w:rsidR="000F7F29" w:rsidRDefault="000F7F29">
    <w:pPr>
      <w:pStyle w:val="Footer"/>
      <w:ind w:right="360"/>
    </w:pPr>
  </w:p>
  <w:p w14:paraId="7061A390" w14:textId="77777777" w:rsidR="000F7F29" w:rsidRDefault="000F7F29"/>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B9EEF3" w14:textId="7F2496B9" w:rsidR="000F7F29" w:rsidRPr="00F45ADA" w:rsidRDefault="00E35B05" w:rsidP="009A0AB5">
    <w:pPr>
      <w:pStyle w:val="NCEAHeaderFooter"/>
      <w:tabs>
        <w:tab w:val="clear" w:pos="8306"/>
        <w:tab w:val="right" w:pos="14034"/>
      </w:tabs>
    </w:pPr>
    <w:r>
      <w:rPr>
        <w:noProof/>
      </w:rPr>
      <mc:AlternateContent>
        <mc:Choice Requires="wps">
          <w:drawing>
            <wp:anchor distT="0" distB="0" distL="0" distR="0" simplePos="0" relativeHeight="251658257" behindDoc="0" locked="0" layoutInCell="1" allowOverlap="1" wp14:anchorId="39B726ED" wp14:editId="1AC3BBF0">
              <wp:simplePos x="635" y="635"/>
              <wp:positionH relativeFrom="page">
                <wp:align>center</wp:align>
              </wp:positionH>
              <wp:positionV relativeFrom="page">
                <wp:align>bottom</wp:align>
              </wp:positionV>
              <wp:extent cx="815340" cy="345440"/>
              <wp:effectExtent l="0" t="0" r="3810" b="0"/>
              <wp:wrapNone/>
              <wp:docPr id="1686180749" name="Text Box 36"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0A6E733E" w14:textId="4A47D5EF"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9B726ED" id="_x0000_t202" coordsize="21600,21600" o:spt="202" path="m,l,21600r21600,l21600,xe">
              <v:stroke joinstyle="miter"/>
              <v:path gradientshapeok="t" o:connecttype="rect"/>
            </v:shapetype>
            <v:shape id="Text Box 36" o:spid="_x0000_s1041" type="#_x0000_t202" alt="[UNCLASSIFIED]" style="position:absolute;margin-left:0;margin-top:0;width:64.2pt;height:27.2pt;z-index:251695121;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9fHUDQIAABwEAAAOAAAAZHJzL2Uyb0RvYy54bWysU01v2zAMvQ/YfxB0X+y0ydAacYqsRYYB&#10;QVsgHXpWZCk2IIsCpcTOfv0oOW62bqdhF/mZpPjx+LS461vDjgp9A7bk00nOmbISqsbuS/79Zf3p&#10;hjMfhK2EAatKflKe3y0/flh0rlBXUIOpFDJKYn3RuZLXIbgiy7ysVSv8BJyy5NSArQj0i/usQtFR&#10;9tZkV3n+OesAK4cglfdkfRicfJnya61keNLaq8BMyam3kE5M5y6e2XIhij0KVzfy3Ib4hy5a0Vgq&#10;+pbqQQTBDtj8kaptJIIHHSYS2gy0bqRKM9A00/zdNNtaOJVmIXK8e6PJ/7+08vG4dc/IQv8Felpg&#10;JKRzvvBkjPP0Gtv4pU4Z+YnC0xttqg9MkvFmOr+ekUeS63o2nxGmLNnlskMfvipoWQQlR9pKIksc&#10;Nz4MoWNIrGVh3RiTNmPsbwbKGS3ZpcOIQr/rWVOVfDZ2v4PqREMhDPv2Tq4bKr0RPjwLpAVTtyTa&#10;8ESHNtCVHM6Isxrwx9/sMZ54Jy9nHQmm5JYUzZn5ZmkfUVsjwBHsEpje5vOc/PbQ3gPJcEovwskE&#10;yYrBjFAjtK8k51UsRC5hJZUr+W6E92FQLj0HqVarFEQyciJs7NbJmDrSFbl86V8FujPhgTb1CKOa&#10;RPGO9yE23vRudQjEflpKpHYg8sw4STCt9fxcosZ//U9Rl0e9/AkAAP//AwBQSwMEFAAGAAgAAAAh&#10;AJRwwZPaAAAABAEAAA8AAABkcnMvZG93bnJldi54bWxMj8FqwkAQhu8F32EZobe6MaZF0mxEhJ4s&#10;BbWX3tbdMUmbnQ3Zica379pLvQwM/8833xSr0bXijH1oPCmYzxIQSMbbhioFn4e3pyWIwJqsbj2h&#10;gisGWJWTh0Ln1l9oh+c9VyJCKORaQc3c5VIGU6PTYeY7pJidfO80x7WvpO31JcJdK9MkeZFONxQv&#10;1LrDTY3mZz84Bc87fh8+6LD4GtPr97bbmMVpa5R6nI7rVxCMI/+X4aYf1aGMTkc/kA2iVRAf4b95&#10;y9JlBuIYwVkGsizkvXz5CwAA//8DAFBLAQItABQABgAIAAAAIQC2gziS/gAAAOEBAAATAAAAAAAA&#10;AAAAAAAAAAAAAABbQ29udGVudF9UeXBlc10ueG1sUEsBAi0AFAAGAAgAAAAhADj9If/WAAAAlAEA&#10;AAsAAAAAAAAAAAAAAAAALwEAAF9yZWxzLy5yZWxzUEsBAi0AFAAGAAgAAAAhAEr18dQNAgAAHAQA&#10;AA4AAAAAAAAAAAAAAAAALgIAAGRycy9lMm9Eb2MueG1sUEsBAi0AFAAGAAgAAAAhAJRwwZPaAAAA&#10;BAEAAA8AAAAAAAAAAAAAAAAAZwQAAGRycy9kb3ducmV2LnhtbFBLBQYAAAAABAAEAPMAAABuBQAA&#10;AAA=&#10;" filled="f" stroked="f">
              <v:fill o:detectmouseclick="t"/>
              <v:textbox style="mso-fit-shape-to-text:t" inset="0,0,0,15pt">
                <w:txbxContent>
                  <w:p w14:paraId="0A6E733E" w14:textId="4A47D5EF"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v:textbox>
              <w10:wrap anchorx="page" anchory="page"/>
            </v:shape>
          </w:pict>
        </mc:Fallback>
      </mc:AlternateContent>
    </w:r>
    <w:r w:rsidR="000F7F29" w:rsidRPr="00F45ADA">
      <w:tab/>
    </w:r>
    <w:r w:rsidR="000F7F29">
      <w:tab/>
    </w:r>
    <w:r w:rsidR="000F7F29" w:rsidRPr="00F45ADA">
      <w:t xml:space="preserve">Page </w:t>
    </w:r>
    <w:r w:rsidR="000F7F29">
      <w:fldChar w:fldCharType="begin"/>
    </w:r>
    <w:r w:rsidR="000F7F29">
      <w:instrText xml:space="preserve"> PAGE </w:instrText>
    </w:r>
    <w:r w:rsidR="000F7F29">
      <w:fldChar w:fldCharType="separate"/>
    </w:r>
    <w:r w:rsidR="0021521F">
      <w:rPr>
        <w:noProof/>
      </w:rPr>
      <w:t>12</w:t>
    </w:r>
    <w:r w:rsidR="000F7F29">
      <w:rPr>
        <w:noProof/>
      </w:rPr>
      <w:fldChar w:fldCharType="end"/>
    </w:r>
    <w:r w:rsidR="000F7F29" w:rsidRPr="00F45ADA">
      <w:t xml:space="preserve"> of </w:t>
    </w:r>
    <w:r w:rsidR="000F7F29">
      <w:fldChar w:fldCharType="begin"/>
    </w:r>
    <w:r w:rsidR="000F7F29">
      <w:instrText xml:space="preserve"> NUMPAGES </w:instrText>
    </w:r>
    <w:r w:rsidR="000F7F29">
      <w:fldChar w:fldCharType="separate"/>
    </w:r>
    <w:r w:rsidR="0021521F">
      <w:rPr>
        <w:noProof/>
      </w:rPr>
      <w:t>12</w:t>
    </w:r>
    <w:r w:rsidR="000F7F29">
      <w:rPr>
        <w:noProof/>
      </w:rP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5981DF" w14:textId="415E28C5" w:rsidR="000F7F29" w:rsidRDefault="00E35B05">
    <w:pPr>
      <w:pStyle w:val="Footer"/>
      <w:rPr>
        <w:i/>
        <w:sz w:val="20"/>
      </w:rPr>
    </w:pPr>
    <w:r>
      <w:rPr>
        <w:i/>
        <w:noProof/>
        <w:sz w:val="20"/>
      </w:rPr>
      <mc:AlternateContent>
        <mc:Choice Requires="wps">
          <w:drawing>
            <wp:anchor distT="0" distB="0" distL="0" distR="0" simplePos="0" relativeHeight="251658255" behindDoc="0" locked="0" layoutInCell="1" allowOverlap="1" wp14:anchorId="544EDAF7" wp14:editId="5C777E99">
              <wp:simplePos x="635" y="635"/>
              <wp:positionH relativeFrom="page">
                <wp:align>center</wp:align>
              </wp:positionH>
              <wp:positionV relativeFrom="page">
                <wp:align>bottom</wp:align>
              </wp:positionV>
              <wp:extent cx="815340" cy="345440"/>
              <wp:effectExtent l="0" t="0" r="3810" b="0"/>
              <wp:wrapNone/>
              <wp:docPr id="1971414012" name="Text Box 34"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758F5BAD" w14:textId="17BCFF0D"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44EDAF7" id="_x0000_t202" coordsize="21600,21600" o:spt="202" path="m,l,21600r21600,l21600,xe">
              <v:stroke joinstyle="miter"/>
              <v:path gradientshapeok="t" o:connecttype="rect"/>
            </v:shapetype>
            <v:shape id="Text Box 34" o:spid="_x0000_s1043" type="#_x0000_t202" alt="[UNCLASSIFIED]" style="position:absolute;margin-left:0;margin-top:0;width:64.2pt;height:27.2pt;z-index:251693073;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E5RGDgIAAB0EAAAOAAAAZHJzL2Uyb0RvYy54bWysU8tu2zAQvBfoPxC815ITu00Fy4GbwEWB&#10;IAngFDnTFGUJkLgESVtyv75DyrLbtKeiF2q0u9zH7HBx27cNOyjratI5n05SzpSWVNR6l/PvL+sP&#10;N5w5L3QhGtIq50fl+O3y/btFZzJ1RRU1hbIMSbTLOpPzynuTJYmTlWqFm5BRGs6SbCs8fu0uKazo&#10;kL1tkqs0/Zh0ZAtjSSrnYL0fnHwZ85elkv6pLJ3yrMk5evPxtPHchjNZLkS2s8JUtTy1If6hi1bU&#10;GkXPqe6FF2xv6z9StbW05Kj0E0ltQmVZSxVnwDTT9M00m0oYFWcBOc6caXL/L618PGzMs2W+/0I9&#10;FhgI6YzLHIxhnr60bfiiUwY/KDyeaVO9ZxLGm+n8egaPhOt6Np8BI0tyuWys818VtSyAnFtsJZIl&#10;Dg/OD6FjSKilaV03TdxMo38zIGewJJcOA/L9tmd1ge4/je1vqThiKkvDwp2R6xq1H4Tzz8Jiw2gX&#10;qvVPOMqGupzTCXFWkf3xN3uIB/HwctZBMTnXkDRnzTeNhQRxjcCOYBvB9HM6T+HX+/aOoMMpnoSR&#10;EcJqfTPC0lL7Cj2vQiG4hJYol/PtCO/8IF28B6lWqxgEHRnhH/TGyJA68BXIfOlfhTUnxj1W9Uij&#10;nET2hvghNtx0ZrX3oD9uJXA7EHmiHBqMez29lyDyX/9j1OVVL38CAAD//wMAUEsDBBQABgAIAAAA&#10;IQCUcMGT2gAAAAQBAAAPAAAAZHJzL2Rvd25yZXYueG1sTI/BasJAEIbvBd9hGaG3ujGmRdJsRISe&#10;LAW1l97W3TFJm50N2YnGt+/aS70MDP/PN98Uq9G14ox9aDwpmM8SEEjG24YqBZ+Ht6cliMCarG49&#10;oYIrBliVk4dC59ZfaIfnPVciQijkWkHN3OVSBlOj02HmO6SYnXzvNMe1r6Tt9SXCXSvTJHmRTjcU&#10;L9S6w02N5mc/OAXPO34fPuiw+BrT6/e225jFaWuUepyO61cQjCP/l+GmH9WhjE5HP5ANolUQH+G/&#10;ecvSZQbiGMFZBrIs5L18+QsAAP//AwBQSwECLQAUAAYACAAAACEAtoM4kv4AAADhAQAAEwAAAAAA&#10;AAAAAAAAAAAAAAAAW0NvbnRlbnRfVHlwZXNdLnhtbFBLAQItABQABgAIAAAAIQA4/SH/1gAAAJQB&#10;AAALAAAAAAAAAAAAAAAAAC8BAABfcmVscy8ucmVsc1BLAQItABQABgAIAAAAIQB5E5RGDgIAAB0E&#10;AAAOAAAAAAAAAAAAAAAAAC4CAABkcnMvZTJvRG9jLnhtbFBLAQItABQABgAIAAAAIQCUcMGT2gAA&#10;AAQBAAAPAAAAAAAAAAAAAAAAAGgEAABkcnMvZG93bnJldi54bWxQSwUGAAAAAAQABADzAAAAbwUA&#10;AAAA&#10;" filled="f" stroked="f">
              <v:fill o:detectmouseclick="t"/>
              <v:textbox style="mso-fit-shape-to-text:t" inset="0,0,0,15pt">
                <w:txbxContent>
                  <w:p w14:paraId="758F5BAD" w14:textId="17BCFF0D"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v:textbox>
              <w10:wrap anchorx="page" anchory="page"/>
            </v:shape>
          </w:pict>
        </mc:Fallback>
      </mc:AlternateContent>
    </w:r>
    <w:r w:rsidR="000F7F29">
      <w:rPr>
        <w:i/>
        <w:sz w:val="20"/>
      </w:rPr>
      <w:t>© Crown 2000</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77275CC" w14:textId="77777777" w:rsidR="005546A9" w:rsidRDefault="005546A9">
      <w:r>
        <w:separator/>
      </w:r>
    </w:p>
  </w:footnote>
  <w:footnote w:type="continuationSeparator" w:id="0">
    <w:p w14:paraId="3C6EE21C" w14:textId="77777777" w:rsidR="005546A9" w:rsidRDefault="005546A9">
      <w:r>
        <w:continuationSeparator/>
      </w:r>
    </w:p>
  </w:footnote>
  <w:footnote w:type="continuationNotice" w:id="1">
    <w:p w14:paraId="65FB923E" w14:textId="77777777" w:rsidR="005546A9" w:rsidRDefault="005546A9"/>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C5AA9B" w14:textId="6C8D84A2" w:rsidR="000C0058" w:rsidRDefault="00E35B05">
    <w:pPr>
      <w:pStyle w:val="Header"/>
    </w:pPr>
    <w:r>
      <w:rPr>
        <w:noProof/>
      </w:rPr>
      <mc:AlternateContent>
        <mc:Choice Requires="wps">
          <w:drawing>
            <wp:anchor distT="0" distB="0" distL="0" distR="0" simplePos="0" relativeHeight="251658241" behindDoc="0" locked="0" layoutInCell="1" allowOverlap="1" wp14:anchorId="0C261B96" wp14:editId="05B4E8A4">
              <wp:simplePos x="635" y="635"/>
              <wp:positionH relativeFrom="page">
                <wp:align>center</wp:align>
              </wp:positionH>
              <wp:positionV relativeFrom="page">
                <wp:align>top</wp:align>
              </wp:positionV>
              <wp:extent cx="815340" cy="345440"/>
              <wp:effectExtent l="0" t="0" r="3810" b="16510"/>
              <wp:wrapNone/>
              <wp:docPr id="1325691480" name="Text Box 20"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036166AA" w14:textId="4AAC279A"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C261B96" id="_x0000_t202" coordsize="21600,21600" o:spt="202" path="m,l,21600r21600,l21600,xe">
              <v:stroke joinstyle="miter"/>
              <v:path gradientshapeok="t" o:connecttype="rect"/>
            </v:shapetype>
            <v:shape id="Text Box 20" o:spid="_x0000_s1026" type="#_x0000_t202" alt="[UNCLASSIFIED]" style="position:absolute;margin-left:0;margin-top:0;width:64.2pt;height:27.2pt;z-index:251678737;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PoXmCQIAABUEAAAOAAAAZHJzL2Uyb0RvYy54bWysU8Fu2zAMvQ/YPwi6L3baZGiNOEXWIsOA&#10;oC2QFj0rshQbkERBUmJnXz9KtpOt3WnYRaZI+pF8fFrcdVqRo3C+AVPS6SSnRBgOVWP2JX19WX+5&#10;ocQHZiqmwIiSnoSnd8vPnxatLcQV1KAq4QiCGF+0tqR1CLbIMs9roZmfgBUGgxKcZgGvbp9VjrWI&#10;rlV2ledfsxZcZR1w4T16H/ogXSZ8KQUPT1J6EYgqKfYW0unSuYtntlywYu+YrRs+tMH+oQvNGoNF&#10;z1APLDBycM0HKN1wBx5kmHDQGUjZcJFmwGmm+btptjWzIs2C5Hh7psn/P1j+eNzaZ0dC9w06XGAk&#10;pLW+8OiM83TS6fjFTgnGkcLTmTbRBcLReTOdX88wwjF0PZvP0EaU7PKzdT58F6BJNErqcCuJLHbc&#10;+NCnjimxloF1o1TajDJ/OBAzerJLh9EK3a4b2t5BdcJpHPSL9pavG6y5YT48M4ebxTZRreEJD6mg&#10;LSkMFiU1uJ9/88d8JByjlLSolJIalDIl6ofBRURRJWN6m89zvLnRvRsNc9D3gPqb4lOwPJkxL6jR&#10;lA70G+p4FQthiBmO5UoaRvM+9JLFd8DFapWSUD+WhY3ZWh6hI0+RxJfujTk7MB1wRY8wyogV7wjv&#10;c+Of3q4OAWlP24ic9kQOVKP20j6HdxLF/fs9ZV1e8/IXAAAA//8DAFBLAwQUAAYACAAAACEApR99&#10;qtoAAAAEAQAADwAAAGRycy9kb3ducmV2LnhtbEyPzU7DMBCE70i8g7VI3KiTKkFViFNVSD30VsrP&#10;eRsvSSDejWK3DX16XC70stJoRjPflsvJ9epIo++EDaSzBBRxLbbjxsDb6/phAcoHZIu9MBn4IQ/L&#10;6vamxMLKiV/ouAuNiiXsCzTQhjAUWvu6JYd+JgNx9D5ldBiiHBttRzzFctfreZI8aocdx4UWB3pu&#10;qf7eHZyBLl9JSOl9s/76cKmk5+0mP2+Nub+bVk+gAk3hPwwX/IgOVWTay4GtV72B+Ej4uxdvvshA&#10;7Q3kWQa6KvU1fPULAAD//wMAUEsBAi0AFAAGAAgAAAAhALaDOJL+AAAA4QEAABMAAAAAAAAAAAAA&#10;AAAAAAAAAFtDb250ZW50X1R5cGVzXS54bWxQSwECLQAUAAYACAAAACEAOP0h/9YAAACUAQAACwAA&#10;AAAAAAAAAAAAAAAvAQAAX3JlbHMvLnJlbHNQSwECLQAUAAYACAAAACEAkD6F5gkCAAAVBAAADgAA&#10;AAAAAAAAAAAAAAAuAgAAZHJzL2Uyb0RvYy54bWxQSwECLQAUAAYACAAAACEApR99qtoAAAAEAQAA&#10;DwAAAAAAAAAAAAAAAABjBAAAZHJzL2Rvd25yZXYueG1sUEsFBgAAAAAEAAQA8wAAAGoFAAAAAA==&#10;" filled="f" stroked="f">
              <v:fill o:detectmouseclick="t"/>
              <v:textbox style="mso-fit-shape-to-text:t" inset="0,15pt,0,0">
                <w:txbxContent>
                  <w:p w14:paraId="036166AA" w14:textId="4AAC279A"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56A580" w14:textId="1596C2C8" w:rsidR="000F7F29" w:rsidRDefault="000F7F29" w:rsidP="00A840E4">
    <w:pPr>
      <w:pStyle w:val="NCEAHeaderFooter"/>
    </w:pPr>
    <w:r>
      <w:t>Internal assessment resource English 3.4A for Achievement Standard 91475</w:t>
    </w:r>
  </w:p>
  <w:p w14:paraId="761810A4" w14:textId="77777777" w:rsidR="000F7F29" w:rsidRPr="006628D1" w:rsidRDefault="000F7F29" w:rsidP="005C1C69">
    <w:pPr>
      <w:pStyle w:val="NCEAHeaderFooter"/>
    </w:pPr>
    <w:r w:rsidRPr="006628D1">
      <w:t xml:space="preserve">PAGE FOR </w:t>
    </w:r>
    <w:r>
      <w:t>TEACHER</w:t>
    </w:r>
    <w:r w:rsidRPr="006628D1">
      <w:t xml:space="preserve"> USE</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9AB522" w14:textId="57BA11B8" w:rsidR="000F7F29" w:rsidRDefault="00E35B05" w:rsidP="00FE575F">
    <w:pPr>
      <w:pStyle w:val="NCEAHeaderFooter"/>
    </w:pPr>
    <w:r>
      <w:rPr>
        <w:noProof/>
      </w:rPr>
      <mc:AlternateContent>
        <mc:Choice Requires="wps">
          <w:drawing>
            <wp:anchor distT="0" distB="0" distL="0" distR="0" simplePos="0" relativeHeight="251658240" behindDoc="0" locked="0" layoutInCell="1" allowOverlap="1" wp14:anchorId="184693B1" wp14:editId="0232CAFD">
              <wp:simplePos x="635" y="635"/>
              <wp:positionH relativeFrom="page">
                <wp:align>center</wp:align>
              </wp:positionH>
              <wp:positionV relativeFrom="page">
                <wp:align>top</wp:align>
              </wp:positionV>
              <wp:extent cx="815340" cy="345440"/>
              <wp:effectExtent l="0" t="0" r="3810" b="16510"/>
              <wp:wrapNone/>
              <wp:docPr id="1490300506" name="Text Box 19"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23495306" w14:textId="4F02E3CC"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84693B1" id="_x0000_t202" coordsize="21600,21600" o:spt="202" path="m,l,21600r21600,l21600,xe">
              <v:stroke joinstyle="miter"/>
              <v:path gradientshapeok="t" o:connecttype="rect"/>
            </v:shapetype>
            <v:shape id="Text Box 19" o:spid="_x0000_s1030" type="#_x0000_t202" alt="[UNCLASSIFIED]" style="position:absolute;margin-left:0;margin-top:0;width:64.2pt;height:27.2pt;z-index:251677713;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cNirCwIAABwEAAAOAAAAZHJzL2Uyb0RvYy54bWysU8Fu2zAMvQ/YPwi6L3baZOiMOEXWIsOA&#10;oC2QDj0rshQbsERBYmJnXz9Kjpuu22nYRaZI+pF8fFrc9qZlR+VDA7bk00nOmbISqsbuS/7jef3p&#10;hrOAwlaiBatKflKB3y4/flh0rlBXUENbKc8IxIaicyWvEV2RZUHWyogwAacsBTV4I5Cufp9VXnSE&#10;btrsKs8/Zx34ynmQKgTy3g9Bvkz4WiuJj1oHhawtOfWG6fTp3MUzWy5EsffC1Y08tyH+oQsjGktF&#10;X6HuBQp28M0fUKaRHgJonEgwGWjdSJVmoGmm+btptrVwKs1C5AT3SlP4f7Dy4bh1T55h/xV6WmAk&#10;pHOhCOSM8/Tam/ilThnFicLTK22qRybJeTOdX88oIil0PZvPyCaU7PKz8wG/KTAsGiX3tJVEljhu&#10;Ag6pY0qsZWHdtG3aTGt/cxBm9GSXDqOF/a5nTfWm+x1UJxrKw7Dv4OS6odIbEfBJeFowdUuixUc6&#10;dAtdyeFscVaD//k3f8wn3inKWUeCKbklRXPWfre0j6itZEy/5POcbn5070bDHswdkAyn9CKcTGbM&#10;w3Y0tQfzQnJexUIUElZSuZLjaN7hoFx6DlKtVimJZOQEbuzWyQgd6YpcPvcvwrsz4UibeoBRTaJ4&#10;x/uQG/8MbnVAYj8tJVI7EHlmnCSY1np+LlHjb+8p6/Kol78AAAD//wMAUEsDBBQABgAIAAAAIQCl&#10;H32q2gAAAAQBAAAPAAAAZHJzL2Rvd25yZXYueG1sTI/NTsMwEITvSLyDtUjcqJMqQVWIU1VIPfRW&#10;ys95Gy9JIN6NYrcNfXpcLvSy0mhGM9+Wy8n16kij74QNpLMEFHEttuPGwNvr+mEBygdki70wGfgh&#10;D8vq9qbEwsqJX+i4C42KJewLNNCGMBRa+7olh34mA3H0PmV0GKIcG21HPMVy1+t5kjxqhx3HhRYH&#10;em6p/t4dnIEuX0lI6X2z/vpwqaTn7SY/b425v5tWT6ACTeE/DBf8iA5VZNrLga1XvYH4SPi7F2++&#10;yEDtDeRZBroq9TV89QsAAP//AwBQSwECLQAUAAYACAAAACEAtoM4kv4AAADhAQAAEwAAAAAAAAAA&#10;AAAAAAAAAAAAW0NvbnRlbnRfVHlwZXNdLnhtbFBLAQItABQABgAIAAAAIQA4/SH/1gAAAJQBAAAL&#10;AAAAAAAAAAAAAAAAAC8BAABfcmVscy8ucmVsc1BLAQItABQABgAIAAAAIQANcNirCwIAABwEAAAO&#10;AAAAAAAAAAAAAAAAAC4CAABkcnMvZTJvRG9jLnhtbFBLAQItABQABgAIAAAAIQClH32q2gAAAAQB&#10;AAAPAAAAAAAAAAAAAAAAAGUEAABkcnMvZG93bnJldi54bWxQSwUGAAAAAAQABADzAAAAbAUAAAAA&#10;" filled="f" stroked="f">
              <v:fill o:detectmouseclick="t"/>
              <v:textbox style="mso-fit-shape-to-text:t" inset="0,15pt,0,0">
                <w:txbxContent>
                  <w:p w14:paraId="23495306" w14:textId="4F02E3CC"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v:textbox>
              <w10:wrap anchorx="page" anchory="page"/>
            </v:shape>
          </w:pict>
        </mc:Fallback>
      </mc:AlternateContent>
    </w:r>
    <w:r w:rsidR="000F7F29">
      <w:t>Internal assessment resource English 3.4A for Achievement Standard 91475</w:t>
    </w:r>
  </w:p>
  <w:p w14:paraId="0723B2BF" w14:textId="77777777" w:rsidR="000F7F29" w:rsidRPr="006628D1" w:rsidRDefault="000F7F29" w:rsidP="00FE575F">
    <w:pPr>
      <w:pStyle w:val="NCEAHeaderFooter"/>
    </w:pPr>
    <w:r w:rsidRPr="006628D1">
      <w:t xml:space="preserve">PAGE FOR </w:t>
    </w:r>
    <w:r>
      <w:t>TEACHER</w:t>
    </w:r>
    <w:r w:rsidRPr="006628D1">
      <w:t xml:space="preserve"> USE</w:t>
    </w:r>
  </w:p>
  <w:p w14:paraId="7F8CF13F" w14:textId="77777777" w:rsidR="000F7F29" w:rsidRDefault="000F7F29">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C1F114" w14:textId="31D0B4E7" w:rsidR="000C0058" w:rsidRDefault="00E35B05">
    <w:pPr>
      <w:pStyle w:val="Header"/>
    </w:pPr>
    <w:r>
      <w:rPr>
        <w:noProof/>
      </w:rPr>
      <mc:AlternateContent>
        <mc:Choice Requires="wps">
          <w:drawing>
            <wp:anchor distT="0" distB="0" distL="0" distR="0" simplePos="0" relativeHeight="251658244" behindDoc="0" locked="0" layoutInCell="1" allowOverlap="1" wp14:anchorId="2EB8C61B" wp14:editId="7FAEF9B1">
              <wp:simplePos x="635" y="635"/>
              <wp:positionH relativeFrom="page">
                <wp:align>center</wp:align>
              </wp:positionH>
              <wp:positionV relativeFrom="page">
                <wp:align>top</wp:align>
              </wp:positionV>
              <wp:extent cx="815340" cy="345440"/>
              <wp:effectExtent l="0" t="0" r="3810" b="16510"/>
              <wp:wrapNone/>
              <wp:docPr id="196403061" name="Text Box 23"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4177C7CB" w14:textId="2B388BCB"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2EB8C61B" id="_x0000_t202" coordsize="21600,21600" o:spt="202" path="m,l,21600r21600,l21600,xe">
              <v:stroke joinstyle="miter"/>
              <v:path gradientshapeok="t" o:connecttype="rect"/>
            </v:shapetype>
            <v:shape id="Text Box 23" o:spid="_x0000_s1032" type="#_x0000_t202" alt="[UNCLASSIFIED]" style="position:absolute;margin-left:0;margin-top:0;width:64.2pt;height:27.2pt;z-index:251681809;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TMUbDQIAABwEAAAOAAAAZHJzL2Uyb0RvYy54bWysU8Fu2zAMvQ/YPwi6L3bapOiMOEXWIsOA&#10;oC2QDj0rshQbsERBYmJnXz9Kjput22nYRaZI+pF8fFrc9aZlR+VDA7bk00nOmbISqsbuS/79Zf3p&#10;lrOAwlaiBatKflKB3y0/flh0rlBXUENbKc8IxIaicyWvEV2RZUHWyogwAacsBTV4I5Cufp9VXnSE&#10;btrsKs9vsg585TxIFQJ5H4YgXyZ8rZXEJ62DQtaWnHrDdPp07uKZLRei2Hvh6kae2xD/0IURjaWi&#10;b1APAgU7+OYPKNNIDwE0TiSYDLRupEoz0DTT/N0021o4lWYhcoJ7oyn8P1j5eNy6Z8+w/wI9LTAS&#10;0rlQBHLGeXrtTfxSp4ziROHpjTbVI5PkvJ3Or2cUkRS6ns1nZBNKdvnZ+YBfFRgWjZJ72koiSxw3&#10;AYfUMSXWsrBu2jZtprW/OQgzerJLh9HCftezpir5zdj9DqoTDeVh2Hdwct1Q6Y0I+Cw8LZi6JdHi&#10;Ex26ha7kcLY4q8H/+Js/5hPvFOWsI8GU3JKiOWu/WdpH1FYypp/zeU43P7p3o2EP5h5IhlN6EU4m&#10;M+ZhO5rag3klOa9iIQoJK6lcyXE073FQLj0HqVarlEQycgI3dutkhI50RS5f+lfh3ZlwpE09wqgm&#10;UbzjfciNfwa3OiCxn5YSqR2IPDNOEkxrPT+XqPFf7ynr8qiXPwEAAP//AwBQSwMEFAAGAAgAAAAh&#10;AKUffaraAAAABAEAAA8AAABkcnMvZG93bnJldi54bWxMj81OwzAQhO9IvIO1SNyokypBVYhTVUg9&#10;9FbKz3kbL0kg3o1itw19elwu9LLSaEYz35bLyfXqSKPvhA2kswQUcS2248bA2+v6YQHKB2SLvTAZ&#10;+CEPy+r2psTCyolf6LgLjYol7As00IYwFFr7uiWHfiYDcfQ+ZXQYohwbbUc8xXLX63mSPGqHHceF&#10;Fgd6bqn+3h2cgS5fSUjpfbP++nCppOftJj9vjbm/m1ZPoAJN4T8MF/yIDlVk2suBrVe9gfhI+LsX&#10;b77IQO0N5FkGuir1NXz1CwAA//8DAFBLAQItABQABgAIAAAAIQC2gziS/gAAAOEBAAATAAAAAAAA&#10;AAAAAAAAAAAAAABbQ29udGVudF9UeXBlc10ueG1sUEsBAi0AFAAGAAgAAAAhADj9If/WAAAAlAEA&#10;AAsAAAAAAAAAAAAAAAAALwEAAF9yZWxzLy5yZWxzUEsBAi0AFAAGAAgAAAAhAA5MxRsNAgAAHAQA&#10;AA4AAAAAAAAAAAAAAAAALgIAAGRycy9lMm9Eb2MueG1sUEsBAi0AFAAGAAgAAAAhAKUffaraAAAA&#10;BAEAAA8AAAAAAAAAAAAAAAAAZwQAAGRycy9kb3ducmV2LnhtbFBLBQYAAAAABAAEAPMAAABuBQAA&#10;AAA=&#10;" filled="f" stroked="f">
              <v:fill o:detectmouseclick="t"/>
              <v:textbox style="mso-fit-shape-to-text:t" inset="0,15pt,0,0">
                <w:txbxContent>
                  <w:p w14:paraId="4177C7CB" w14:textId="2B388BCB"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v:textbox>
              <w10:wrap anchorx="page" anchory="pag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2FADD2" w14:textId="09E72903" w:rsidR="000F7F29" w:rsidRDefault="00E35B05" w:rsidP="00A840E4">
    <w:pPr>
      <w:pStyle w:val="NCEAHeaderFooter"/>
    </w:pPr>
    <w:r>
      <w:rPr>
        <w:noProof/>
      </w:rPr>
      <mc:AlternateContent>
        <mc:Choice Requires="wps">
          <w:drawing>
            <wp:anchor distT="0" distB="0" distL="0" distR="0" simplePos="0" relativeHeight="251658245" behindDoc="0" locked="0" layoutInCell="1" allowOverlap="1" wp14:anchorId="041D1682" wp14:editId="52984FFC">
              <wp:simplePos x="635" y="635"/>
              <wp:positionH relativeFrom="page">
                <wp:align>center</wp:align>
              </wp:positionH>
              <wp:positionV relativeFrom="page">
                <wp:align>top</wp:align>
              </wp:positionV>
              <wp:extent cx="815340" cy="345440"/>
              <wp:effectExtent l="0" t="0" r="3810" b="16510"/>
              <wp:wrapNone/>
              <wp:docPr id="51022169" name="Text Box 24"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5C8412C2" w14:textId="51D07B1C"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41D1682" id="_x0000_t202" coordsize="21600,21600" o:spt="202" path="m,l,21600r21600,l21600,xe">
              <v:stroke joinstyle="miter"/>
              <v:path gradientshapeok="t" o:connecttype="rect"/>
            </v:shapetype>
            <v:shape id="Text Box 24" o:spid="_x0000_s1033" type="#_x0000_t202" alt="[UNCLASSIFIED]" style="position:absolute;margin-left:0;margin-top:0;width:64.2pt;height:27.2pt;z-index:251682833;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KQ8EDQIAAB0EAAAOAAAAZHJzL2Uyb0RvYy54bWysU8Fu2zAMvQ/YPwi6L3aaZGiNOEXWIsOA&#10;oC2QDj0rshQbkERBUmJnXz9KtpOt22nYRaZI+pF8fFred1qRk3C+AVPS6SSnRBgOVWMOJf3+uvl0&#10;S4kPzFRMgRElPQtP71cfPyxbW4gbqEFVwhEEMb5obUnrEGyRZZ7XQjM/ASsMBiU4zQJe3SGrHGsR&#10;XavsJs8/Zy24yjrgwnv0PvZBukr4UgoenqX0IhBVUuwtpNOlcx/PbLVkxcExWzd8aIP9QxeaNQaL&#10;XqAeWWDk6Jo/oHTDHXiQYcJBZyBlw0WaAaeZ5u+m2dXMijQLkuPthSb//2D502lnXxwJ3RfocIGR&#10;kNb6wqMzztNJp+MXOyUYRwrPF9pEFwhH5+10MZtjhGNoNl/M0UaU7PqzdT58FaBJNErqcCuJLHba&#10;+tCnjimxloFNo1TajDK/ORAzerJrh9EK3b4jTYXdz8b291CdcSoH/cK95ZsGa2+ZDy/M4YaxXVRt&#10;eMZDKmhLCoNFSQ3ux9/8MR+JxyglLSqmpAYlTYn6ZnAhUVzJmN7lixxvbnTvR8Mc9QOgDqf4JCxP&#10;ZswLajSlA/2Gel7HQhhihmO5kobRfAi9dPE9cLFepyTUkWVha3aWR+jIVyTztXtjzg6MB1zVE4xy&#10;YsU74vvc+Ke362NA+tNWIrc9kQPlqMG01+G9RJH/ek9Z11e9+gkAAP//AwBQSwMEFAAGAAgAAAAh&#10;AKUffaraAAAABAEAAA8AAABkcnMvZG93bnJldi54bWxMj81OwzAQhO9IvIO1SNyokypBVYhTVUg9&#10;9FbKz3kbL0kg3o1itw19elwu9LLSaEYz35bLyfXqSKPvhA2kswQUcS2248bA2+v6YQHKB2SLvTAZ&#10;+CEPy+r2psTCyolf6LgLjYol7As00IYwFFr7uiWHfiYDcfQ+ZXQYohwbbUc8xXLX63mSPGqHHceF&#10;Fgd6bqn+3h2cgS5fSUjpfbP++nCppOftJj9vjbm/m1ZPoAJN4T8MF/yIDlVk2suBrVe9gfhI+LsX&#10;b77IQO0N5FkGuir1NXz1CwAA//8DAFBLAQItABQABgAIAAAAIQC2gziS/gAAAOEBAAATAAAAAAAA&#10;AAAAAAAAAAAAAABbQ29udGVudF9UeXBlc10ueG1sUEsBAi0AFAAGAAgAAAAhADj9If/WAAAAlAEA&#10;AAsAAAAAAAAAAAAAAAAALwEAAF9yZWxzLy5yZWxzUEsBAi0AFAAGAAgAAAAhAFMpDwQNAgAAHQQA&#10;AA4AAAAAAAAAAAAAAAAALgIAAGRycy9lMm9Eb2MueG1sUEsBAi0AFAAGAAgAAAAhAKUffaraAAAA&#10;BAEAAA8AAAAAAAAAAAAAAAAAZwQAAGRycy9kb3ducmV2LnhtbFBLBQYAAAAABAAEAPMAAABuBQAA&#10;AAA=&#10;" filled="f" stroked="f">
              <v:fill o:detectmouseclick="t"/>
              <v:textbox style="mso-fit-shape-to-text:t" inset="0,15pt,0,0">
                <w:txbxContent>
                  <w:p w14:paraId="5C8412C2" w14:textId="51D07B1C"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v:textbox>
              <w10:wrap anchorx="page" anchory="page"/>
            </v:shape>
          </w:pict>
        </mc:Fallback>
      </mc:AlternateContent>
    </w:r>
    <w:r w:rsidR="000F7F29">
      <w:t>Internal assessment resource English 3.4A for Achievement Standard 91475</w:t>
    </w:r>
  </w:p>
  <w:p w14:paraId="252C274F" w14:textId="77777777" w:rsidR="000F7F29" w:rsidRPr="006628D1" w:rsidRDefault="000F7F29" w:rsidP="005C1C69">
    <w:pPr>
      <w:pStyle w:val="NCEAHeaderFooter"/>
    </w:pPr>
    <w:r w:rsidRPr="006628D1">
      <w:t xml:space="preserve">PAGE FOR </w:t>
    </w:r>
    <w:r>
      <w:t>STUDENT</w:t>
    </w:r>
    <w:r w:rsidRPr="006628D1">
      <w:t xml:space="preserve"> USE</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387D1F" w14:textId="767B3F33" w:rsidR="000C0058" w:rsidRDefault="00E35B05">
    <w:pPr>
      <w:pStyle w:val="Header"/>
    </w:pPr>
    <w:r>
      <w:rPr>
        <w:noProof/>
      </w:rPr>
      <mc:AlternateContent>
        <mc:Choice Requires="wps">
          <w:drawing>
            <wp:anchor distT="0" distB="0" distL="0" distR="0" simplePos="0" relativeHeight="251658243" behindDoc="0" locked="0" layoutInCell="1" allowOverlap="1" wp14:anchorId="71346BA2" wp14:editId="2CAF536C">
              <wp:simplePos x="635" y="635"/>
              <wp:positionH relativeFrom="page">
                <wp:align>center</wp:align>
              </wp:positionH>
              <wp:positionV relativeFrom="page">
                <wp:align>top</wp:align>
              </wp:positionV>
              <wp:extent cx="815340" cy="345440"/>
              <wp:effectExtent l="0" t="0" r="3810" b="16510"/>
              <wp:wrapNone/>
              <wp:docPr id="1891202768" name="Text Box 22"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661D68F1" w14:textId="114FC46A"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71346BA2" id="_x0000_t202" coordsize="21600,21600" o:spt="202" path="m,l,21600r21600,l21600,xe">
              <v:stroke joinstyle="miter"/>
              <v:path gradientshapeok="t" o:connecttype="rect"/>
            </v:shapetype>
            <v:shape id="Text Box 22" o:spid="_x0000_s1036" type="#_x0000_t202" alt="[UNCLASSIFIED]" style="position:absolute;margin-left:0;margin-top:0;width:64.2pt;height:27.2pt;z-index:251680785;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6NhCDAIAAB0EAAAOAAAAZHJzL2Uyb0RvYy54bWysU8Fu2zAMvQ/YPwi6L3baZGiNOEXWIsOA&#10;oC2QFj0rshQbsERBYmJnXz9KiZOt3WnYRaZI+pF8fJrd9aZle+VDA7bk41HOmbISqsZuS/76svxy&#10;w1lAYSvRglUlP6jA7+afP806V6grqKGtlGcEYkPRuZLXiK7IsiBrZUQYgVOWghq8EUhXv80qLzpC&#10;N212ledfsw585TxIFQJ5H45BPk/4WiuJT1oHhawtOfWG6fTp3MQzm89EsfXC1Y08tSH+oQsjGktF&#10;z1APAgXb+eYDlGmkhwAaRxJMBlo3UqUZaJpx/m6adS2cSrMQOcGdaQr/D1Y+7tfu2TPsv0FPC4yE&#10;dC4UgZxxnl57E7/UKaM4UXg406Z6ZJKcN+Pp9YQikkLXk+mEbELJLj87H/C7AsOiUXJPW0lkif0q&#10;4DF1SIm1LCybtk2bae0fDsKMnuzSYbSw3/Ssqaj7VDi6NlAdaCoPx4UHJ5cN1V6JgM/C04apXVIt&#10;PtGhW+hKDieLsxr8z7/5Yz4RT1HOOlJMyS1JmrP2h6WFRHElY3ybT3O6+cG9GQy7M/dAOhzTk3Ay&#10;mTEP28HUHswb6XkRC1FIWEnlSo6DeY9H6dJ7kGqxSEmkIydwZddORujIVyTzpX8T3p0YR1rVIwxy&#10;EsU74o+58c/gFjsk+tNWLkSeKCcNpr2e3ksU+e/3lHV51fNfAAAA//8DAFBLAwQUAAYACAAAACEA&#10;pR99qtoAAAAEAQAADwAAAGRycy9kb3ducmV2LnhtbEyPzU7DMBCE70i8g7VI3KiTKkFViFNVSD30&#10;VsrPeRsvSSDejWK3DX16XC70stJoRjPflsvJ9epIo++EDaSzBBRxLbbjxsDb6/phAcoHZIu9MBn4&#10;IQ/L6vamxMLKiV/ouAuNiiXsCzTQhjAUWvu6JYd+JgNx9D5ldBiiHBttRzzFctfreZI8aocdx4UW&#10;B3puqf7eHZyBLl9JSOl9s/76cKmk5+0mP2+Nub+bVk+gAk3hPwwX/IgOVWTay4GtV72B+Ej4uxdv&#10;vshA7Q3kWQa6KvU1fPULAAD//wMAUEsBAi0AFAAGAAgAAAAhALaDOJL+AAAA4QEAABMAAAAAAAAA&#10;AAAAAAAAAAAAAFtDb250ZW50X1R5cGVzXS54bWxQSwECLQAUAAYACAAAACEAOP0h/9YAAACUAQAA&#10;CwAAAAAAAAAAAAAAAAAvAQAAX3JlbHMvLnJlbHNQSwECLQAUAAYACAAAACEA5OjYQgwCAAAdBAAA&#10;DgAAAAAAAAAAAAAAAAAuAgAAZHJzL2Uyb0RvYy54bWxQSwECLQAUAAYACAAAACEApR99qtoAAAAE&#10;AQAADwAAAAAAAAAAAAAAAABmBAAAZHJzL2Rvd25yZXYueG1sUEsFBgAAAAAEAAQA8wAAAG0FAAAA&#10;AA==&#10;" filled="f" stroked="f">
              <v:fill o:detectmouseclick="t"/>
              <v:textbox style="mso-fit-shape-to-text:t" inset="0,15pt,0,0">
                <w:txbxContent>
                  <w:p w14:paraId="661D68F1" w14:textId="114FC46A"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v:textbox>
              <w10:wrap anchorx="page" anchory="page"/>
            </v:shape>
          </w:pict>
        </mc:Fallback>
      </mc:AlternateConten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F1AE5B" w14:textId="347BC5D5" w:rsidR="000F7F29" w:rsidRDefault="00E35B05">
    <w:r>
      <w:rPr>
        <w:noProof/>
      </w:rPr>
      <mc:AlternateContent>
        <mc:Choice Requires="wps">
          <w:drawing>
            <wp:anchor distT="0" distB="0" distL="0" distR="0" simplePos="0" relativeHeight="251658247" behindDoc="0" locked="0" layoutInCell="1" allowOverlap="1" wp14:anchorId="0B6148CF" wp14:editId="1A95CF33">
              <wp:simplePos x="635" y="635"/>
              <wp:positionH relativeFrom="page">
                <wp:align>center</wp:align>
              </wp:positionH>
              <wp:positionV relativeFrom="page">
                <wp:align>top</wp:align>
              </wp:positionV>
              <wp:extent cx="815340" cy="345440"/>
              <wp:effectExtent l="0" t="0" r="3810" b="16510"/>
              <wp:wrapNone/>
              <wp:docPr id="1360789934" name="Text Box 26"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72748C69" w14:textId="7C3B9665"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B6148CF" id="_x0000_t202" coordsize="21600,21600" o:spt="202" path="m,l,21600r21600,l21600,xe">
              <v:stroke joinstyle="miter"/>
              <v:path gradientshapeok="t" o:connecttype="rect"/>
            </v:shapetype>
            <v:shape id="Text Box 26" o:spid="_x0000_s1038" type="#_x0000_t202" alt="[UNCLASSIFIED]" style="position:absolute;margin-left:0;margin-top:0;width:64.2pt;height:27.2pt;z-index:251684881;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r05DQIAAB0EAAAOAAAAZHJzL2Uyb0RvYy54bWysU8Fu2zAMvQ/YPwi6L3bSZGiNOEXWIsOA&#10;oC2QDj0rshQbkERBUmJnXz9KtpOt22nYRaZI+pF8fFred1qRk3C+AVPS6SSnRBgOVWMOJf3+uvl0&#10;S4kPzFRMgRElPQtP71cfPyxbW4gZ1KAq4QiCGF+0tqR1CLbIMs9roZmfgBUGgxKcZgGv7pBVjrWI&#10;rlU2y/PPWQuusg648B69j32QrhK+lIKHZym9CESVFHsL6XTp3MczWy1ZcXDM1g0f2mD/0IVmjcGi&#10;F6hHFhg5uuYPKN1wBx5kmHDQGUjZcJFmwGmm+btpdjWzIs2C5Hh7ocn/P1j+dNrZF0dC9wU6XGAk&#10;pLW+8OiM83TS6fjFTgnGkcLzhTbRBcLReTtd3MwxwjF0M1/M0UaU7PqzdT58FaBJNErqcCuJLHba&#10;+tCnjimxloFNo1TajDK/ORAzerJrh9EK3b4jTYXdz8b291CdcSoH/cK95ZsGa2+ZDy/M4YaxXVRt&#10;eMZDKmhLCoNFSQ3ux9/8MR+JxyglLSqmpAYlTYn6ZnAhUVzJmN7lixxvbnTvR8Mc9QOgDqf4JCxP&#10;ZswLajSlA/2Gel7HQhhihmO5kobRfAi9dPE9cLFepyTUkWVha3aWR+jIVyTztXtjzg6MB1zVE4xy&#10;YsU74vvc+Ke362NA+tNWIrc9kQPlqMG01+G9RJH/ek9Z11e9+gkAAP//AwBQSwMEFAAGAAgAAAAh&#10;AKUffaraAAAABAEAAA8AAABkcnMvZG93bnJldi54bWxMj81OwzAQhO9IvIO1SNyokypBVYhTVUg9&#10;9FbKz3kbL0kg3o1itw19elwu9LLSaEYz35bLyfXqSKPvhA2kswQUcS2248bA2+v6YQHKB2SLvTAZ&#10;+CEPy+r2psTCyolf6LgLjYol7As00IYwFFr7uiWHfiYDcfQ+ZXQYohwbbUc8xXLX63mSPGqHHceF&#10;Fgd6bqn+3h2cgS5fSUjpfbP++nCppOftJj9vjbm/m1ZPoAJN4T8MF/yIDlVk2suBrVe9gfhI+LsX&#10;b77IQO0N5FkGuir1NXz1CwAA//8DAFBLAQItABQABgAIAAAAIQC2gziS/gAAAOEBAAATAAAAAAAA&#10;AAAAAAAAAAAAAABbQ29udGVudF9UeXBlc10ueG1sUEsBAi0AFAAGAAgAAAAhADj9If/WAAAAlAEA&#10;AAsAAAAAAAAAAAAAAAAALwEAAF9yZWxzLy5yZWxzUEsBAi0AFAAGAAgAAAAhAD6WvTkNAgAAHQQA&#10;AA4AAAAAAAAAAAAAAAAALgIAAGRycy9lMm9Eb2MueG1sUEsBAi0AFAAGAAgAAAAhAKUffaraAAAA&#10;BAEAAA8AAAAAAAAAAAAAAAAAZwQAAGRycy9kb3ducmV2LnhtbFBLBQYAAAAABAAEAPMAAABuBQAA&#10;AAA=&#10;" filled="f" stroked="f">
              <v:fill o:detectmouseclick="t"/>
              <v:textbox style="mso-fit-shape-to-text:t" inset="0,15pt,0,0">
                <w:txbxContent>
                  <w:p w14:paraId="72748C69" w14:textId="7C3B9665"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v:textbox>
              <w10:wrap anchorx="page" anchory="page"/>
            </v:shape>
          </w:pict>
        </mc:Fallback>
      </mc:AlternateContent>
    </w:r>
  </w:p>
  <w:p w14:paraId="01BAE0E8" w14:textId="77777777" w:rsidR="000F7F29" w:rsidRDefault="000F7F29"/>
  <w:p w14:paraId="7952E3E4" w14:textId="77777777" w:rsidR="000F7F29" w:rsidRDefault="000F7F29"/>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77478F" w14:textId="62B9A29A" w:rsidR="000F7F29" w:rsidRDefault="00E35B05" w:rsidP="00A840E4">
    <w:pPr>
      <w:pStyle w:val="NCEAHeaderFooter"/>
    </w:pPr>
    <w:r>
      <w:rPr>
        <w:noProof/>
      </w:rPr>
      <mc:AlternateContent>
        <mc:Choice Requires="wps">
          <w:drawing>
            <wp:anchor distT="0" distB="0" distL="0" distR="0" simplePos="0" relativeHeight="251658248" behindDoc="0" locked="0" layoutInCell="1" allowOverlap="1" wp14:anchorId="069FC864" wp14:editId="5AAFF6E1">
              <wp:simplePos x="635" y="635"/>
              <wp:positionH relativeFrom="page">
                <wp:align>center</wp:align>
              </wp:positionH>
              <wp:positionV relativeFrom="page">
                <wp:align>top</wp:align>
              </wp:positionV>
              <wp:extent cx="815340" cy="345440"/>
              <wp:effectExtent l="0" t="0" r="3810" b="16510"/>
              <wp:wrapNone/>
              <wp:docPr id="1127719446" name="Text Box 27"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701A04FB" w14:textId="313E1728"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69FC864" id="_x0000_t202" coordsize="21600,21600" o:spt="202" path="m,l,21600r21600,l21600,xe">
              <v:stroke joinstyle="miter"/>
              <v:path gradientshapeok="t" o:connecttype="rect"/>
            </v:shapetype>
            <v:shape id="Text Box 27" o:spid="_x0000_s1039" type="#_x0000_t202" alt="[UNCLASSIFIED]" style="position:absolute;margin-left:0;margin-top:0;width:64.2pt;height:27.2pt;z-index:251685905;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jRJdDQIAABwEAAAOAAAAZHJzL2Uyb0RvYy54bWysU8Fu2zAMvQ/YPwi6L3baZGiNOEXWIsOA&#10;oC2QDj0rshQbsERBYmJnXz9Kjput22nYRaZI+pF8fFrc9aZlR+VDA7bk00nOmbISqsbuS/79Zf3p&#10;hrOAwlaiBatKflKB3y0/flh0rlBXUENbKc8IxIaicyWvEV2RZUHWyogwAacsBTV4I5Cufp9VXnSE&#10;btrsKs8/Zx34ynmQKgTyPgxBvkz4WiuJT1oHhawtOfWG6fTp3MUzWy5EsffC1Y08tyH+oQsjGktF&#10;36AeBAp28M0fUKaRHgJonEgwGWjdSJVmoGmm+btptrVwKs1C5AT3RlP4f7Dy8bh1z55h/wV6WmAk&#10;pHOhCOSM8/Tam/ilThnFicLTG22qRybJeTOdX88oIil0PZvPyCaU7PKz8wG/KjAsGiX3tJVEljhu&#10;Ag6pY0qsZWHdtG3aTGt/cxBm9GSXDqOF/a5nTVXy+dj9DqoTDeVh2Hdwct1Q6Y0I+Cw8LZi6JdHi&#10;Ex26ha7kcLY4q8H/+Js/5hPvFOWsI8GU3JKiOWu/WdpH1FYyprf5PKebH9270bAHcw8kwym9CCeT&#10;GfOwHU3twbySnFexEIWElVSu5Dia9zgol56DVKtVSiIZOYEbu3UyQke6Ipcv/avw7kw40qYeYVST&#10;KN7xPuTGP4NbHZDYT0uJ1A5EnhknCaa1np9L1Piv95R1edTLnwAAAP//AwBQSwMEFAAGAAgAAAAh&#10;AKUffaraAAAABAEAAA8AAABkcnMvZG93bnJldi54bWxMj81OwzAQhO9IvIO1SNyokypBVYhTVUg9&#10;9FbKz3kbL0kg3o1itw19elwu9LLSaEYz35bLyfXqSKPvhA2kswQUcS2248bA2+v6YQHKB2SLvTAZ&#10;+CEPy+r2psTCyolf6LgLjYol7As00IYwFFr7uiWHfiYDcfQ+ZXQYohwbbUc8xXLX63mSPGqHHceF&#10;Fgd6bqn+3h2cgS5fSUjpfbP++nCppOftJj9vjbm/m1ZPoAJN4T8MF/yIDlVk2suBrVe9gfhI+LsX&#10;b77IQO0N5FkGuir1NXz1CwAA//8DAFBLAQItABQABgAIAAAAIQC2gziS/gAAAOEBAAATAAAAAAAA&#10;AAAAAAAAAAAAAABbQ29udGVudF9UeXBlc10ueG1sUEsBAi0AFAAGAAgAAAAhADj9If/WAAAAlAEA&#10;AAsAAAAAAAAAAAAAAAAALwEAAF9yZWxzLy5yZWxzUEsBAi0AFAAGAAgAAAAhALmNEl0NAgAAHAQA&#10;AA4AAAAAAAAAAAAAAAAALgIAAGRycy9lMm9Eb2MueG1sUEsBAi0AFAAGAAgAAAAhAKUffaraAAAA&#10;BAEAAA8AAAAAAAAAAAAAAAAAZwQAAGRycy9kb3ducmV2LnhtbFBLBQYAAAAABAAEAPMAAABuBQAA&#10;AAA=&#10;" filled="f" stroked="f">
              <v:fill o:detectmouseclick="t"/>
              <v:textbox style="mso-fit-shape-to-text:t" inset="0,15pt,0,0">
                <w:txbxContent>
                  <w:p w14:paraId="701A04FB" w14:textId="313E1728"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v:textbox>
              <w10:wrap anchorx="page" anchory="page"/>
            </v:shape>
          </w:pict>
        </mc:Fallback>
      </mc:AlternateContent>
    </w:r>
    <w:r w:rsidR="000F7F29">
      <w:t>Internal assessment resource English 3.4A for Achievement Standard 91475</w:t>
    </w:r>
  </w:p>
  <w:p w14:paraId="74011B7A" w14:textId="77777777" w:rsidR="000F7F29" w:rsidRPr="006628D1" w:rsidRDefault="000F7F29">
    <w:pPr>
      <w:pStyle w:val="Header"/>
      <w:rPr>
        <w:color w:val="808080"/>
        <w:sz w:val="20"/>
      </w:rPr>
    </w:pPr>
    <w:r w:rsidRPr="006628D1">
      <w:rPr>
        <w:color w:val="808080"/>
        <w:sz w:val="20"/>
      </w:rPr>
      <w:t>PAGE FOR TEACHER USE</w:t>
    </w:r>
  </w:p>
  <w:p w14:paraId="6988120D" w14:textId="77777777" w:rsidR="000F7F29" w:rsidRDefault="000F7F29"/>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FBBC11" w14:textId="3FEEB285" w:rsidR="000F7F29" w:rsidRDefault="00E35B05">
    <w:pPr>
      <w:pStyle w:val="Header"/>
      <w:rPr>
        <w:i/>
        <w:sz w:val="20"/>
      </w:rPr>
    </w:pPr>
    <w:r>
      <w:rPr>
        <w:i/>
        <w:noProof/>
        <w:sz w:val="20"/>
      </w:rPr>
      <mc:AlternateContent>
        <mc:Choice Requires="wps">
          <w:drawing>
            <wp:anchor distT="0" distB="0" distL="0" distR="0" simplePos="0" relativeHeight="251658246" behindDoc="0" locked="0" layoutInCell="1" allowOverlap="1" wp14:anchorId="4343783A" wp14:editId="581884B7">
              <wp:simplePos x="635" y="635"/>
              <wp:positionH relativeFrom="page">
                <wp:align>center</wp:align>
              </wp:positionH>
              <wp:positionV relativeFrom="page">
                <wp:align>top</wp:align>
              </wp:positionV>
              <wp:extent cx="815340" cy="345440"/>
              <wp:effectExtent l="0" t="0" r="3810" b="16510"/>
              <wp:wrapNone/>
              <wp:docPr id="1390232500" name="Text Box 25"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4930376C" w14:textId="59CB16CE"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343783A" id="_x0000_t202" coordsize="21600,21600" o:spt="202" path="m,l,21600r21600,l21600,xe">
              <v:stroke joinstyle="miter"/>
              <v:path gradientshapeok="t" o:connecttype="rect"/>
            </v:shapetype>
            <v:shape id="Text Box 25" o:spid="_x0000_s1042" type="#_x0000_t202" alt="[UNCLASSIFIED]" style="position:absolute;margin-left:0;margin-top:0;width:64.2pt;height:27.2pt;z-index:251683857;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a3fPDQIAAB0EAAAOAAAAZHJzL2Uyb0RvYy54bWysU8Fu2zAMvQ/YPwi6L3bapOiMOEXWIsOA&#10;oC2QDj0rshQbsERBYmJnXz9Kjput22nYRaZI+pF8fFrc9aZlR+VDA7bk00nOmbISqsbuS/79Zf3p&#10;lrOAwlaiBatKflKB3y0/flh0rlBXUENbKc8IxIaicyWvEV2RZUHWyogwAacsBTV4I5Cufp9VXnSE&#10;btrsKs9vsg585TxIFQJ5H4YgXyZ8rZXEJ62DQtaWnHrDdPp07uKZLRei2Hvh6kae2xD/0IURjaWi&#10;b1APAgU7+OYPKNNIDwE0TiSYDLRupEoz0DTT/N0021o4lWYhcoJ7oyn8P1j5eNy6Z8+w/wI9LTAS&#10;0rlQBHLGeXrtTfxSp4ziROHpjTbVI5PkvJ3Or2cUkRS6ns1nZBNKdvnZ+YBfFRgWjZJ72koiSxw3&#10;AYfUMSXWsrBu2jZtprW/OQgzerJLh9HCftezpqLub8b2d1CdaCoPw8KDk+uGam9EwGfhacPULqkW&#10;n+jQLXQlh7PFWQ3+x9/8MZ+IpyhnHSmm5JYkzVn7zdJCoriSMf2cz3O6+dG9Gw17MPdAOpzSk3Ay&#10;mTEP29HUHswr6XkVC1FIWEnlSo6jeY+DdOk9SLVapSTSkRO4sVsnI3TkK5L50r8K786MI63qEUY5&#10;ieId8UNu/DO41QGJ/rSVyO1A5Jly0mDa6/m9RJH/ek9Zl1e9/AkAAP//AwBQSwMEFAAGAAgAAAAh&#10;AKUffaraAAAABAEAAA8AAABkcnMvZG93bnJldi54bWxMj81OwzAQhO9IvIO1SNyokypBVYhTVUg9&#10;9FbKz3kbL0kg3o1itw19elwu9LLSaEYz35bLyfXqSKPvhA2kswQUcS2248bA2+v6YQHKB2SLvTAZ&#10;+CEPy+r2psTCyolf6LgLjYol7As00IYwFFr7uiWHfiYDcfQ+ZXQYohwbbUc8xXLX63mSPGqHHceF&#10;Fgd6bqn+3h2cgS5fSUjpfbP++nCppOftJj9vjbm/m1ZPoAJN4T8MF/yIDlVk2suBrVe9gfhI+LsX&#10;b77IQO0N5FkGuir1NXz1CwAA//8DAFBLAQItABQABgAIAAAAIQC2gziS/gAAAOEBAAATAAAAAAAA&#10;AAAAAAAAAAAAAABbQ29udGVudF9UeXBlc10ueG1sUEsBAi0AFAAGAAgAAAAhADj9If/WAAAAlAEA&#10;AAsAAAAAAAAAAAAAAAAALwEAAF9yZWxzLy5yZWxzUEsBAi0AFAAGAAgAAAAhAIprd88NAgAAHQQA&#10;AA4AAAAAAAAAAAAAAAAALgIAAGRycy9lMm9Eb2MueG1sUEsBAi0AFAAGAAgAAAAhAKUffaraAAAA&#10;BAEAAA8AAAAAAAAAAAAAAAAAZwQAAGRycy9kb3ducmV2LnhtbFBLBQYAAAAABAAEAPMAAABuBQAA&#10;AAA=&#10;" filled="f" stroked="f">
              <v:fill o:detectmouseclick="t"/>
              <v:textbox style="mso-fit-shape-to-text:t" inset="0,15pt,0,0">
                <w:txbxContent>
                  <w:p w14:paraId="4930376C" w14:textId="59CB16CE" w:rsidR="00E35B05" w:rsidRPr="00E35B05" w:rsidRDefault="00E35B05" w:rsidP="00E35B05">
                    <w:pPr>
                      <w:rPr>
                        <w:rFonts w:ascii="Calibri" w:eastAsia="Calibri" w:hAnsi="Calibri" w:cs="Calibri"/>
                        <w:noProof/>
                        <w:color w:val="000000"/>
                        <w:sz w:val="20"/>
                        <w:szCs w:val="20"/>
                      </w:rPr>
                    </w:pPr>
                    <w:r w:rsidRPr="00E35B05">
                      <w:rPr>
                        <w:rFonts w:ascii="Calibri" w:eastAsia="Calibri" w:hAnsi="Calibri" w:cs="Calibri"/>
                        <w:noProof/>
                        <w:color w:val="000000"/>
                        <w:sz w:val="20"/>
                        <w:szCs w:val="20"/>
                      </w:rPr>
                      <w:t>[UNCLASSIFIED]</w:t>
                    </w:r>
                  </w:p>
                </w:txbxContent>
              </v:textbox>
              <w10:wrap anchorx="page" anchory="page"/>
            </v:shape>
          </w:pict>
        </mc:Fallback>
      </mc:AlternateContent>
    </w:r>
    <w:r w:rsidR="000F7F29">
      <w:rPr>
        <w:i/>
        <w:sz w:val="20"/>
      </w:rPr>
      <w:t>JO-</w:t>
    </w:r>
    <w:proofErr w:type="spellStart"/>
    <w:r w:rsidR="000F7F29">
      <w:rPr>
        <w:i/>
        <w:sz w:val="20"/>
      </w:rPr>
      <w:t>Cont</w:t>
    </w:r>
    <w:proofErr w:type="spellEnd"/>
    <w:r w:rsidR="000F7F29">
      <w:rPr>
        <w:i/>
        <w:sz w:val="20"/>
      </w:rPr>
      <w:t xml:space="preserve"> version 1 Apr 13</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0"/>
        </w:tabs>
        <w:ind w:left="0" w:firstLine="0"/>
      </w:pPr>
      <w:rPr>
        <w:rFonts w:ascii="Symbol" w:hAnsi="Symbol"/>
        <w:sz w:val="16"/>
      </w:rPr>
    </w:lvl>
  </w:abstractNum>
  <w:abstractNum w:abstractNumId="1" w15:restartNumberingAfterBreak="0">
    <w:nsid w:val="10A71219"/>
    <w:multiLevelType w:val="hybridMultilevel"/>
    <w:tmpl w:val="54A483C8"/>
    <w:lvl w:ilvl="0" w:tplc="04090001">
      <w:start w:val="1"/>
      <w:numFmt w:val="bullet"/>
      <w:pStyle w:val="NCEABulletssub"/>
      <w:lvlText w:val="–"/>
      <w:lvlJc w:val="left"/>
      <w:pPr>
        <w:tabs>
          <w:tab w:val="num" w:pos="360"/>
        </w:tabs>
        <w:ind w:left="360"/>
      </w:pPr>
      <w:rPr>
        <w:rFonts w:ascii="Arial" w:hAnsi="Arial" w:hint="default"/>
      </w:rPr>
    </w:lvl>
    <w:lvl w:ilvl="1" w:tplc="00030809" w:tentative="1">
      <w:start w:val="1"/>
      <w:numFmt w:val="bullet"/>
      <w:lvlText w:val="o"/>
      <w:lvlJc w:val="left"/>
      <w:pPr>
        <w:tabs>
          <w:tab w:val="num" w:pos="1440"/>
        </w:tabs>
        <w:ind w:left="1440" w:hanging="360"/>
      </w:pPr>
      <w:rPr>
        <w:rFonts w:ascii="Courier New" w:hAnsi="Courier New" w:hint="default"/>
      </w:rPr>
    </w:lvl>
    <w:lvl w:ilvl="2" w:tplc="00050809" w:tentative="1">
      <w:start w:val="1"/>
      <w:numFmt w:val="bullet"/>
      <w:lvlText w:val=""/>
      <w:lvlJc w:val="left"/>
      <w:pPr>
        <w:tabs>
          <w:tab w:val="num" w:pos="2160"/>
        </w:tabs>
        <w:ind w:left="2160" w:hanging="360"/>
      </w:pPr>
      <w:rPr>
        <w:rFonts w:ascii="Wingdings" w:hAnsi="Wingdings" w:hint="default"/>
      </w:rPr>
    </w:lvl>
    <w:lvl w:ilvl="3" w:tplc="00010809" w:tentative="1">
      <w:start w:val="1"/>
      <w:numFmt w:val="bullet"/>
      <w:lvlText w:val=""/>
      <w:lvlJc w:val="left"/>
      <w:pPr>
        <w:tabs>
          <w:tab w:val="num" w:pos="2880"/>
        </w:tabs>
        <w:ind w:left="2880" w:hanging="360"/>
      </w:pPr>
      <w:rPr>
        <w:rFonts w:ascii="Symbol" w:hAnsi="Symbol" w:hint="default"/>
      </w:rPr>
    </w:lvl>
    <w:lvl w:ilvl="4" w:tplc="00030809" w:tentative="1">
      <w:start w:val="1"/>
      <w:numFmt w:val="bullet"/>
      <w:lvlText w:val="o"/>
      <w:lvlJc w:val="left"/>
      <w:pPr>
        <w:tabs>
          <w:tab w:val="num" w:pos="3600"/>
        </w:tabs>
        <w:ind w:left="3600" w:hanging="360"/>
      </w:pPr>
      <w:rPr>
        <w:rFonts w:ascii="Courier New" w:hAnsi="Courier New" w:hint="default"/>
      </w:rPr>
    </w:lvl>
    <w:lvl w:ilvl="5" w:tplc="00050809" w:tentative="1">
      <w:start w:val="1"/>
      <w:numFmt w:val="bullet"/>
      <w:lvlText w:val=""/>
      <w:lvlJc w:val="left"/>
      <w:pPr>
        <w:tabs>
          <w:tab w:val="num" w:pos="4320"/>
        </w:tabs>
        <w:ind w:left="4320" w:hanging="360"/>
      </w:pPr>
      <w:rPr>
        <w:rFonts w:ascii="Wingdings" w:hAnsi="Wingdings" w:hint="default"/>
      </w:rPr>
    </w:lvl>
    <w:lvl w:ilvl="6" w:tplc="00010809" w:tentative="1">
      <w:start w:val="1"/>
      <w:numFmt w:val="bullet"/>
      <w:lvlText w:val=""/>
      <w:lvlJc w:val="left"/>
      <w:pPr>
        <w:tabs>
          <w:tab w:val="num" w:pos="5040"/>
        </w:tabs>
        <w:ind w:left="5040" w:hanging="360"/>
      </w:pPr>
      <w:rPr>
        <w:rFonts w:ascii="Symbol" w:hAnsi="Symbol" w:hint="default"/>
      </w:rPr>
    </w:lvl>
    <w:lvl w:ilvl="7" w:tplc="00030809" w:tentative="1">
      <w:start w:val="1"/>
      <w:numFmt w:val="bullet"/>
      <w:lvlText w:val="o"/>
      <w:lvlJc w:val="left"/>
      <w:pPr>
        <w:tabs>
          <w:tab w:val="num" w:pos="5760"/>
        </w:tabs>
        <w:ind w:left="5760" w:hanging="360"/>
      </w:pPr>
      <w:rPr>
        <w:rFonts w:ascii="Courier New" w:hAnsi="Courier New" w:hint="default"/>
      </w:rPr>
    </w:lvl>
    <w:lvl w:ilvl="8" w:tplc="00050809" w:tentative="1">
      <w:start w:val="1"/>
      <w:numFmt w:val="bullet"/>
      <w:lvlText w:val=""/>
      <w:lvlJc w:val="left"/>
      <w:pPr>
        <w:tabs>
          <w:tab w:val="num" w:pos="6480"/>
        </w:tabs>
        <w:ind w:left="6480" w:hanging="360"/>
      </w:pPr>
      <w:rPr>
        <w:rFonts w:ascii="Wingdings" w:hAnsi="Wingdings" w:hint="default"/>
      </w:rPr>
    </w:lvl>
  </w:abstractNum>
  <w:abstractNum w:abstractNumId="2" w15:restartNumberingAfterBreak="0">
    <w:nsid w:val="21B55FCB"/>
    <w:multiLevelType w:val="hybridMultilevel"/>
    <w:tmpl w:val="811C7600"/>
    <w:lvl w:ilvl="0" w:tplc="5E5A3A84">
      <w:start w:val="1"/>
      <w:numFmt w:val="bullet"/>
      <w:lvlText w:val=""/>
      <w:lvlJc w:val="left"/>
      <w:pPr>
        <w:tabs>
          <w:tab w:val="num" w:pos="397"/>
        </w:tabs>
        <w:ind w:left="397" w:hanging="397"/>
      </w:pPr>
      <w:rPr>
        <w:rFonts w:ascii="Symbol" w:hAnsi="Symbol" w:hint="default"/>
        <w:sz w:val="22"/>
      </w:rPr>
    </w:lvl>
    <w:lvl w:ilvl="1" w:tplc="00030809">
      <w:start w:val="1"/>
      <w:numFmt w:val="bullet"/>
      <w:lvlText w:val="o"/>
      <w:lvlJc w:val="left"/>
      <w:pPr>
        <w:tabs>
          <w:tab w:val="num" w:pos="1503"/>
        </w:tabs>
        <w:ind w:left="1503" w:hanging="360"/>
      </w:pPr>
      <w:rPr>
        <w:rFonts w:ascii="Courier New" w:hAnsi="Courier New" w:hint="default"/>
      </w:rPr>
    </w:lvl>
    <w:lvl w:ilvl="2" w:tplc="00050809" w:tentative="1">
      <w:start w:val="1"/>
      <w:numFmt w:val="bullet"/>
      <w:lvlText w:val=""/>
      <w:lvlJc w:val="left"/>
      <w:pPr>
        <w:tabs>
          <w:tab w:val="num" w:pos="2223"/>
        </w:tabs>
        <w:ind w:left="2223" w:hanging="360"/>
      </w:pPr>
      <w:rPr>
        <w:rFonts w:ascii="Wingdings" w:hAnsi="Wingdings" w:hint="default"/>
      </w:rPr>
    </w:lvl>
    <w:lvl w:ilvl="3" w:tplc="00010809" w:tentative="1">
      <w:start w:val="1"/>
      <w:numFmt w:val="bullet"/>
      <w:lvlText w:val=""/>
      <w:lvlJc w:val="left"/>
      <w:pPr>
        <w:tabs>
          <w:tab w:val="num" w:pos="2943"/>
        </w:tabs>
        <w:ind w:left="2943" w:hanging="360"/>
      </w:pPr>
      <w:rPr>
        <w:rFonts w:ascii="Symbol" w:hAnsi="Symbol" w:hint="default"/>
      </w:rPr>
    </w:lvl>
    <w:lvl w:ilvl="4" w:tplc="00030809" w:tentative="1">
      <w:start w:val="1"/>
      <w:numFmt w:val="bullet"/>
      <w:lvlText w:val="o"/>
      <w:lvlJc w:val="left"/>
      <w:pPr>
        <w:tabs>
          <w:tab w:val="num" w:pos="3663"/>
        </w:tabs>
        <w:ind w:left="3663" w:hanging="360"/>
      </w:pPr>
      <w:rPr>
        <w:rFonts w:ascii="Courier New" w:hAnsi="Courier New" w:hint="default"/>
      </w:rPr>
    </w:lvl>
    <w:lvl w:ilvl="5" w:tplc="00050809" w:tentative="1">
      <w:start w:val="1"/>
      <w:numFmt w:val="bullet"/>
      <w:lvlText w:val=""/>
      <w:lvlJc w:val="left"/>
      <w:pPr>
        <w:tabs>
          <w:tab w:val="num" w:pos="4383"/>
        </w:tabs>
        <w:ind w:left="4383" w:hanging="360"/>
      </w:pPr>
      <w:rPr>
        <w:rFonts w:ascii="Wingdings" w:hAnsi="Wingdings" w:hint="default"/>
      </w:rPr>
    </w:lvl>
    <w:lvl w:ilvl="6" w:tplc="00010809" w:tentative="1">
      <w:start w:val="1"/>
      <w:numFmt w:val="bullet"/>
      <w:lvlText w:val=""/>
      <w:lvlJc w:val="left"/>
      <w:pPr>
        <w:tabs>
          <w:tab w:val="num" w:pos="5103"/>
        </w:tabs>
        <w:ind w:left="5103" w:hanging="360"/>
      </w:pPr>
      <w:rPr>
        <w:rFonts w:ascii="Symbol" w:hAnsi="Symbol" w:hint="default"/>
      </w:rPr>
    </w:lvl>
    <w:lvl w:ilvl="7" w:tplc="00030809" w:tentative="1">
      <w:start w:val="1"/>
      <w:numFmt w:val="bullet"/>
      <w:lvlText w:val="o"/>
      <w:lvlJc w:val="left"/>
      <w:pPr>
        <w:tabs>
          <w:tab w:val="num" w:pos="5823"/>
        </w:tabs>
        <w:ind w:left="5823" w:hanging="360"/>
      </w:pPr>
      <w:rPr>
        <w:rFonts w:ascii="Courier New" w:hAnsi="Courier New" w:hint="default"/>
      </w:rPr>
    </w:lvl>
    <w:lvl w:ilvl="8" w:tplc="00050809" w:tentative="1">
      <w:start w:val="1"/>
      <w:numFmt w:val="bullet"/>
      <w:lvlText w:val=""/>
      <w:lvlJc w:val="left"/>
      <w:pPr>
        <w:tabs>
          <w:tab w:val="num" w:pos="6543"/>
        </w:tabs>
        <w:ind w:left="6543" w:hanging="360"/>
      </w:pPr>
      <w:rPr>
        <w:rFonts w:ascii="Wingdings" w:hAnsi="Wingdings" w:hint="default"/>
      </w:rPr>
    </w:lvl>
  </w:abstractNum>
  <w:abstractNum w:abstractNumId="3" w15:restartNumberingAfterBreak="0">
    <w:nsid w:val="2C2B26BC"/>
    <w:multiLevelType w:val="singleLevel"/>
    <w:tmpl w:val="5FBAE5AA"/>
    <w:lvl w:ilvl="0">
      <w:start w:val="1"/>
      <w:numFmt w:val="bullet"/>
      <w:pStyle w:val="NCEAtablebullet"/>
      <w:lvlText w:val=""/>
      <w:lvlJc w:val="left"/>
      <w:pPr>
        <w:tabs>
          <w:tab w:val="num" w:pos="0"/>
        </w:tabs>
        <w:ind w:left="-340" w:firstLine="340"/>
      </w:pPr>
      <w:rPr>
        <w:rFonts w:ascii="Symbol" w:hAnsi="Symbol" w:hint="default"/>
        <w:sz w:val="16"/>
      </w:rPr>
    </w:lvl>
  </w:abstractNum>
  <w:abstractNum w:abstractNumId="4" w15:restartNumberingAfterBreak="0">
    <w:nsid w:val="36F17ECB"/>
    <w:multiLevelType w:val="hybridMultilevel"/>
    <w:tmpl w:val="6D6EB836"/>
    <w:lvl w:ilvl="0" w:tplc="FC7E2A38">
      <w:start w:val="1"/>
      <w:numFmt w:val="decimal"/>
      <w:pStyle w:val="NCEAnumbers"/>
      <w:lvlText w:val="%1."/>
      <w:lvlJc w:val="left"/>
      <w:pPr>
        <w:tabs>
          <w:tab w:val="num" w:pos="360"/>
        </w:tabs>
        <w:ind w:left="360" w:hanging="360"/>
      </w:pPr>
      <w:rPr>
        <w:rFonts w:hint="default"/>
        <w:sz w:val="22"/>
      </w:rPr>
    </w:lvl>
    <w:lvl w:ilvl="1" w:tplc="00030809">
      <w:start w:val="1"/>
      <w:numFmt w:val="bullet"/>
      <w:lvlText w:val="o"/>
      <w:lvlJc w:val="left"/>
      <w:pPr>
        <w:tabs>
          <w:tab w:val="num" w:pos="1503"/>
        </w:tabs>
        <w:ind w:left="1503" w:hanging="360"/>
      </w:pPr>
      <w:rPr>
        <w:rFonts w:ascii="Courier New" w:hAnsi="Courier New" w:hint="default"/>
      </w:rPr>
    </w:lvl>
    <w:lvl w:ilvl="2" w:tplc="00050809" w:tentative="1">
      <w:start w:val="1"/>
      <w:numFmt w:val="bullet"/>
      <w:lvlText w:val=""/>
      <w:lvlJc w:val="left"/>
      <w:pPr>
        <w:tabs>
          <w:tab w:val="num" w:pos="2223"/>
        </w:tabs>
        <w:ind w:left="2223" w:hanging="360"/>
      </w:pPr>
      <w:rPr>
        <w:rFonts w:ascii="Wingdings" w:hAnsi="Wingdings" w:hint="default"/>
      </w:rPr>
    </w:lvl>
    <w:lvl w:ilvl="3" w:tplc="00010809" w:tentative="1">
      <w:start w:val="1"/>
      <w:numFmt w:val="bullet"/>
      <w:lvlText w:val=""/>
      <w:lvlJc w:val="left"/>
      <w:pPr>
        <w:tabs>
          <w:tab w:val="num" w:pos="2943"/>
        </w:tabs>
        <w:ind w:left="2943" w:hanging="360"/>
      </w:pPr>
      <w:rPr>
        <w:rFonts w:ascii="Symbol" w:hAnsi="Symbol" w:hint="default"/>
      </w:rPr>
    </w:lvl>
    <w:lvl w:ilvl="4" w:tplc="00030809" w:tentative="1">
      <w:start w:val="1"/>
      <w:numFmt w:val="bullet"/>
      <w:lvlText w:val="o"/>
      <w:lvlJc w:val="left"/>
      <w:pPr>
        <w:tabs>
          <w:tab w:val="num" w:pos="3663"/>
        </w:tabs>
        <w:ind w:left="3663" w:hanging="360"/>
      </w:pPr>
      <w:rPr>
        <w:rFonts w:ascii="Courier New" w:hAnsi="Courier New" w:hint="default"/>
      </w:rPr>
    </w:lvl>
    <w:lvl w:ilvl="5" w:tplc="00050809" w:tentative="1">
      <w:start w:val="1"/>
      <w:numFmt w:val="bullet"/>
      <w:lvlText w:val=""/>
      <w:lvlJc w:val="left"/>
      <w:pPr>
        <w:tabs>
          <w:tab w:val="num" w:pos="4383"/>
        </w:tabs>
        <w:ind w:left="4383" w:hanging="360"/>
      </w:pPr>
      <w:rPr>
        <w:rFonts w:ascii="Wingdings" w:hAnsi="Wingdings" w:hint="default"/>
      </w:rPr>
    </w:lvl>
    <w:lvl w:ilvl="6" w:tplc="00010809" w:tentative="1">
      <w:start w:val="1"/>
      <w:numFmt w:val="bullet"/>
      <w:lvlText w:val=""/>
      <w:lvlJc w:val="left"/>
      <w:pPr>
        <w:tabs>
          <w:tab w:val="num" w:pos="5103"/>
        </w:tabs>
        <w:ind w:left="5103" w:hanging="360"/>
      </w:pPr>
      <w:rPr>
        <w:rFonts w:ascii="Symbol" w:hAnsi="Symbol" w:hint="default"/>
      </w:rPr>
    </w:lvl>
    <w:lvl w:ilvl="7" w:tplc="00030809" w:tentative="1">
      <w:start w:val="1"/>
      <w:numFmt w:val="bullet"/>
      <w:lvlText w:val="o"/>
      <w:lvlJc w:val="left"/>
      <w:pPr>
        <w:tabs>
          <w:tab w:val="num" w:pos="5823"/>
        </w:tabs>
        <w:ind w:left="5823" w:hanging="360"/>
      </w:pPr>
      <w:rPr>
        <w:rFonts w:ascii="Courier New" w:hAnsi="Courier New" w:hint="default"/>
      </w:rPr>
    </w:lvl>
    <w:lvl w:ilvl="8" w:tplc="00050809" w:tentative="1">
      <w:start w:val="1"/>
      <w:numFmt w:val="bullet"/>
      <w:lvlText w:val=""/>
      <w:lvlJc w:val="left"/>
      <w:pPr>
        <w:tabs>
          <w:tab w:val="num" w:pos="6543"/>
        </w:tabs>
        <w:ind w:left="6543" w:hanging="360"/>
      </w:pPr>
      <w:rPr>
        <w:rFonts w:ascii="Wingdings" w:hAnsi="Wingdings" w:hint="default"/>
      </w:rPr>
    </w:lvl>
  </w:abstractNum>
  <w:abstractNum w:abstractNumId="5" w15:restartNumberingAfterBreak="0">
    <w:nsid w:val="4AB83D0C"/>
    <w:multiLevelType w:val="hybridMultilevel"/>
    <w:tmpl w:val="7B74A0EE"/>
    <w:lvl w:ilvl="0" w:tplc="FFFFFFFF">
      <w:start w:val="1"/>
      <w:numFmt w:val="bullet"/>
      <w:lvlText w:val=""/>
      <w:lvlJc w:val="left"/>
      <w:pPr>
        <w:tabs>
          <w:tab w:val="num" w:pos="720"/>
        </w:tabs>
        <w:ind w:left="720" w:hanging="360"/>
      </w:pPr>
      <w:rPr>
        <w:rFonts w:ascii="Symbol" w:hAnsi="Symbol" w:hint="default"/>
      </w:rPr>
    </w:lvl>
    <w:lvl w:ilvl="1" w:tplc="FFFFFFFF" w:tentative="1">
      <w:start w:val="1"/>
      <w:numFmt w:val="bullet"/>
      <w:lvlText w:val="o"/>
      <w:lvlJc w:val="left"/>
      <w:pPr>
        <w:tabs>
          <w:tab w:val="num" w:pos="1440"/>
        </w:tabs>
        <w:ind w:left="1440" w:hanging="360"/>
      </w:pPr>
      <w:rPr>
        <w:rFonts w:ascii="Courier New" w:hAnsi="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4BDB6332"/>
    <w:multiLevelType w:val="hybridMultilevel"/>
    <w:tmpl w:val="6E9CE81E"/>
    <w:lvl w:ilvl="0" w:tplc="CFAC0658">
      <w:start w:val="1"/>
      <w:numFmt w:val="bullet"/>
      <w:lvlText w:val=""/>
      <w:lvlJc w:val="left"/>
      <w:pPr>
        <w:tabs>
          <w:tab w:val="num" w:pos="927"/>
        </w:tabs>
        <w:ind w:left="927" w:hanging="360"/>
      </w:pPr>
      <w:rPr>
        <w:rFonts w:ascii="Symbol" w:hAnsi="Symbol" w:hint="default"/>
        <w:b w:val="0"/>
        <w:i w:val="0"/>
        <w:sz w:val="24"/>
      </w:rPr>
    </w:lvl>
    <w:lvl w:ilvl="1" w:tplc="14090019" w:tentative="1">
      <w:start w:val="1"/>
      <w:numFmt w:val="lowerLetter"/>
      <w:lvlText w:val="%2."/>
      <w:lvlJc w:val="left"/>
      <w:pPr>
        <w:tabs>
          <w:tab w:val="num" w:pos="1887"/>
        </w:tabs>
        <w:ind w:left="1887" w:hanging="360"/>
      </w:pPr>
    </w:lvl>
    <w:lvl w:ilvl="2" w:tplc="1409001B" w:tentative="1">
      <w:start w:val="1"/>
      <w:numFmt w:val="lowerRoman"/>
      <w:lvlText w:val="%3."/>
      <w:lvlJc w:val="right"/>
      <w:pPr>
        <w:tabs>
          <w:tab w:val="num" w:pos="2607"/>
        </w:tabs>
        <w:ind w:left="2607" w:hanging="180"/>
      </w:pPr>
    </w:lvl>
    <w:lvl w:ilvl="3" w:tplc="1409000F" w:tentative="1">
      <w:start w:val="1"/>
      <w:numFmt w:val="decimal"/>
      <w:lvlText w:val="%4."/>
      <w:lvlJc w:val="left"/>
      <w:pPr>
        <w:tabs>
          <w:tab w:val="num" w:pos="3327"/>
        </w:tabs>
        <w:ind w:left="3327" w:hanging="360"/>
      </w:pPr>
    </w:lvl>
    <w:lvl w:ilvl="4" w:tplc="14090019" w:tentative="1">
      <w:start w:val="1"/>
      <w:numFmt w:val="lowerLetter"/>
      <w:lvlText w:val="%5."/>
      <w:lvlJc w:val="left"/>
      <w:pPr>
        <w:tabs>
          <w:tab w:val="num" w:pos="4047"/>
        </w:tabs>
        <w:ind w:left="4047" w:hanging="360"/>
      </w:pPr>
    </w:lvl>
    <w:lvl w:ilvl="5" w:tplc="1409001B" w:tentative="1">
      <w:start w:val="1"/>
      <w:numFmt w:val="lowerRoman"/>
      <w:lvlText w:val="%6."/>
      <w:lvlJc w:val="right"/>
      <w:pPr>
        <w:tabs>
          <w:tab w:val="num" w:pos="4767"/>
        </w:tabs>
        <w:ind w:left="4767" w:hanging="180"/>
      </w:pPr>
    </w:lvl>
    <w:lvl w:ilvl="6" w:tplc="1409000F" w:tentative="1">
      <w:start w:val="1"/>
      <w:numFmt w:val="decimal"/>
      <w:lvlText w:val="%7."/>
      <w:lvlJc w:val="left"/>
      <w:pPr>
        <w:tabs>
          <w:tab w:val="num" w:pos="5487"/>
        </w:tabs>
        <w:ind w:left="5487" w:hanging="360"/>
      </w:pPr>
    </w:lvl>
    <w:lvl w:ilvl="7" w:tplc="14090019" w:tentative="1">
      <w:start w:val="1"/>
      <w:numFmt w:val="lowerLetter"/>
      <w:lvlText w:val="%8."/>
      <w:lvlJc w:val="left"/>
      <w:pPr>
        <w:tabs>
          <w:tab w:val="num" w:pos="6207"/>
        </w:tabs>
        <w:ind w:left="6207" w:hanging="360"/>
      </w:pPr>
    </w:lvl>
    <w:lvl w:ilvl="8" w:tplc="1409001B" w:tentative="1">
      <w:start w:val="1"/>
      <w:numFmt w:val="lowerRoman"/>
      <w:lvlText w:val="%9."/>
      <w:lvlJc w:val="right"/>
      <w:pPr>
        <w:tabs>
          <w:tab w:val="num" w:pos="6927"/>
        </w:tabs>
        <w:ind w:left="6927" w:hanging="180"/>
      </w:pPr>
    </w:lvl>
  </w:abstractNum>
  <w:abstractNum w:abstractNumId="7" w15:restartNumberingAfterBreak="0">
    <w:nsid w:val="4DF74E8B"/>
    <w:multiLevelType w:val="hybridMultilevel"/>
    <w:tmpl w:val="E9CE136A"/>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8" w15:restartNumberingAfterBreak="0">
    <w:nsid w:val="69610DA1"/>
    <w:multiLevelType w:val="multilevel"/>
    <w:tmpl w:val="3452779E"/>
    <w:lvl w:ilvl="0">
      <w:start w:val="1"/>
      <w:numFmt w:val="bullet"/>
      <w:lvlText w:val=""/>
      <w:lvlJc w:val="left"/>
      <w:pPr>
        <w:tabs>
          <w:tab w:val="num" w:pos="2061"/>
        </w:tabs>
        <w:ind w:left="2061" w:hanging="360"/>
      </w:pPr>
      <w:rPr>
        <w:rFonts w:ascii="Symbol" w:hAnsi="Symbol" w:hint="default"/>
        <w:sz w:val="20"/>
      </w:rPr>
    </w:lvl>
    <w:lvl w:ilvl="1" w:tentative="1">
      <w:start w:val="1"/>
      <w:numFmt w:val="bullet"/>
      <w:lvlText w:val="o"/>
      <w:lvlJc w:val="left"/>
      <w:pPr>
        <w:tabs>
          <w:tab w:val="num" w:pos="2781"/>
        </w:tabs>
        <w:ind w:left="2781" w:hanging="360"/>
      </w:pPr>
      <w:rPr>
        <w:rFonts w:ascii="Courier New" w:hAnsi="Courier New" w:hint="default"/>
        <w:sz w:val="20"/>
      </w:rPr>
    </w:lvl>
    <w:lvl w:ilvl="2" w:tentative="1">
      <w:start w:val="1"/>
      <w:numFmt w:val="bullet"/>
      <w:lvlText w:val=""/>
      <w:lvlJc w:val="left"/>
      <w:pPr>
        <w:tabs>
          <w:tab w:val="num" w:pos="3501"/>
        </w:tabs>
        <w:ind w:left="3501" w:hanging="360"/>
      </w:pPr>
      <w:rPr>
        <w:rFonts w:ascii="Wingdings" w:hAnsi="Wingdings" w:hint="default"/>
        <w:sz w:val="20"/>
      </w:rPr>
    </w:lvl>
    <w:lvl w:ilvl="3" w:tentative="1">
      <w:start w:val="1"/>
      <w:numFmt w:val="bullet"/>
      <w:lvlText w:val=""/>
      <w:lvlJc w:val="left"/>
      <w:pPr>
        <w:tabs>
          <w:tab w:val="num" w:pos="4221"/>
        </w:tabs>
        <w:ind w:left="4221" w:hanging="360"/>
      </w:pPr>
      <w:rPr>
        <w:rFonts w:ascii="Wingdings" w:hAnsi="Wingdings" w:hint="default"/>
        <w:sz w:val="20"/>
      </w:rPr>
    </w:lvl>
    <w:lvl w:ilvl="4" w:tentative="1">
      <w:start w:val="1"/>
      <w:numFmt w:val="bullet"/>
      <w:lvlText w:val=""/>
      <w:lvlJc w:val="left"/>
      <w:pPr>
        <w:tabs>
          <w:tab w:val="num" w:pos="4941"/>
        </w:tabs>
        <w:ind w:left="4941" w:hanging="360"/>
      </w:pPr>
      <w:rPr>
        <w:rFonts w:ascii="Wingdings" w:hAnsi="Wingdings" w:hint="default"/>
        <w:sz w:val="20"/>
      </w:rPr>
    </w:lvl>
    <w:lvl w:ilvl="5" w:tentative="1">
      <w:start w:val="1"/>
      <w:numFmt w:val="bullet"/>
      <w:lvlText w:val=""/>
      <w:lvlJc w:val="left"/>
      <w:pPr>
        <w:tabs>
          <w:tab w:val="num" w:pos="5661"/>
        </w:tabs>
        <w:ind w:left="5661" w:hanging="360"/>
      </w:pPr>
      <w:rPr>
        <w:rFonts w:ascii="Wingdings" w:hAnsi="Wingdings" w:hint="default"/>
        <w:sz w:val="20"/>
      </w:rPr>
    </w:lvl>
    <w:lvl w:ilvl="6" w:tentative="1">
      <w:start w:val="1"/>
      <w:numFmt w:val="bullet"/>
      <w:lvlText w:val=""/>
      <w:lvlJc w:val="left"/>
      <w:pPr>
        <w:tabs>
          <w:tab w:val="num" w:pos="6381"/>
        </w:tabs>
        <w:ind w:left="6381" w:hanging="360"/>
      </w:pPr>
      <w:rPr>
        <w:rFonts w:ascii="Wingdings" w:hAnsi="Wingdings" w:hint="default"/>
        <w:sz w:val="20"/>
      </w:rPr>
    </w:lvl>
    <w:lvl w:ilvl="7" w:tentative="1">
      <w:start w:val="1"/>
      <w:numFmt w:val="bullet"/>
      <w:lvlText w:val=""/>
      <w:lvlJc w:val="left"/>
      <w:pPr>
        <w:tabs>
          <w:tab w:val="num" w:pos="7101"/>
        </w:tabs>
        <w:ind w:left="7101" w:hanging="360"/>
      </w:pPr>
      <w:rPr>
        <w:rFonts w:ascii="Wingdings" w:hAnsi="Wingdings" w:hint="default"/>
        <w:sz w:val="20"/>
      </w:rPr>
    </w:lvl>
    <w:lvl w:ilvl="8" w:tentative="1">
      <w:start w:val="1"/>
      <w:numFmt w:val="bullet"/>
      <w:lvlText w:val=""/>
      <w:lvlJc w:val="left"/>
      <w:pPr>
        <w:tabs>
          <w:tab w:val="num" w:pos="7821"/>
        </w:tabs>
        <w:ind w:left="7821" w:hanging="360"/>
      </w:pPr>
      <w:rPr>
        <w:rFonts w:ascii="Wingdings" w:hAnsi="Wingdings" w:hint="default"/>
        <w:sz w:val="20"/>
      </w:rPr>
    </w:lvl>
  </w:abstractNum>
  <w:abstractNum w:abstractNumId="9" w15:restartNumberingAfterBreak="0">
    <w:nsid w:val="6F1962FB"/>
    <w:multiLevelType w:val="hybridMultilevel"/>
    <w:tmpl w:val="A336C51A"/>
    <w:lvl w:ilvl="0" w:tplc="04090001">
      <w:start w:val="1"/>
      <w:numFmt w:val="bullet"/>
      <w:pStyle w:val="NCEAbullets"/>
      <w:lvlText w:val=""/>
      <w:lvlJc w:val="left"/>
      <w:pPr>
        <w:tabs>
          <w:tab w:val="num" w:pos="0"/>
        </w:tabs>
      </w:pPr>
      <w:rPr>
        <w:rFonts w:ascii="Symbol" w:hAnsi="Symbol" w:hint="default"/>
        <w:sz w:val="22"/>
      </w:rPr>
    </w:lvl>
    <w:lvl w:ilvl="1" w:tplc="00030809">
      <w:start w:val="1"/>
      <w:numFmt w:val="bullet"/>
      <w:lvlText w:val="o"/>
      <w:lvlJc w:val="left"/>
      <w:pPr>
        <w:tabs>
          <w:tab w:val="num" w:pos="1503"/>
        </w:tabs>
        <w:ind w:left="1503" w:hanging="360"/>
      </w:pPr>
      <w:rPr>
        <w:rFonts w:ascii="Courier New" w:hAnsi="Courier New" w:hint="default"/>
      </w:rPr>
    </w:lvl>
    <w:lvl w:ilvl="2" w:tplc="00050809" w:tentative="1">
      <w:start w:val="1"/>
      <w:numFmt w:val="bullet"/>
      <w:lvlText w:val=""/>
      <w:lvlJc w:val="left"/>
      <w:pPr>
        <w:tabs>
          <w:tab w:val="num" w:pos="2223"/>
        </w:tabs>
        <w:ind w:left="2223" w:hanging="360"/>
      </w:pPr>
      <w:rPr>
        <w:rFonts w:ascii="Wingdings" w:hAnsi="Wingdings" w:hint="default"/>
      </w:rPr>
    </w:lvl>
    <w:lvl w:ilvl="3" w:tplc="00010809" w:tentative="1">
      <w:start w:val="1"/>
      <w:numFmt w:val="bullet"/>
      <w:lvlText w:val=""/>
      <w:lvlJc w:val="left"/>
      <w:pPr>
        <w:tabs>
          <w:tab w:val="num" w:pos="2943"/>
        </w:tabs>
        <w:ind w:left="2943" w:hanging="360"/>
      </w:pPr>
      <w:rPr>
        <w:rFonts w:ascii="Symbol" w:hAnsi="Symbol" w:hint="default"/>
      </w:rPr>
    </w:lvl>
    <w:lvl w:ilvl="4" w:tplc="00030809" w:tentative="1">
      <w:start w:val="1"/>
      <w:numFmt w:val="bullet"/>
      <w:lvlText w:val="o"/>
      <w:lvlJc w:val="left"/>
      <w:pPr>
        <w:tabs>
          <w:tab w:val="num" w:pos="3663"/>
        </w:tabs>
        <w:ind w:left="3663" w:hanging="360"/>
      </w:pPr>
      <w:rPr>
        <w:rFonts w:ascii="Courier New" w:hAnsi="Courier New" w:hint="default"/>
      </w:rPr>
    </w:lvl>
    <w:lvl w:ilvl="5" w:tplc="00050809" w:tentative="1">
      <w:start w:val="1"/>
      <w:numFmt w:val="bullet"/>
      <w:lvlText w:val=""/>
      <w:lvlJc w:val="left"/>
      <w:pPr>
        <w:tabs>
          <w:tab w:val="num" w:pos="4383"/>
        </w:tabs>
        <w:ind w:left="4383" w:hanging="360"/>
      </w:pPr>
      <w:rPr>
        <w:rFonts w:ascii="Wingdings" w:hAnsi="Wingdings" w:hint="default"/>
      </w:rPr>
    </w:lvl>
    <w:lvl w:ilvl="6" w:tplc="00010809" w:tentative="1">
      <w:start w:val="1"/>
      <w:numFmt w:val="bullet"/>
      <w:lvlText w:val=""/>
      <w:lvlJc w:val="left"/>
      <w:pPr>
        <w:tabs>
          <w:tab w:val="num" w:pos="5103"/>
        </w:tabs>
        <w:ind w:left="5103" w:hanging="360"/>
      </w:pPr>
      <w:rPr>
        <w:rFonts w:ascii="Symbol" w:hAnsi="Symbol" w:hint="default"/>
      </w:rPr>
    </w:lvl>
    <w:lvl w:ilvl="7" w:tplc="00030809" w:tentative="1">
      <w:start w:val="1"/>
      <w:numFmt w:val="bullet"/>
      <w:lvlText w:val="o"/>
      <w:lvlJc w:val="left"/>
      <w:pPr>
        <w:tabs>
          <w:tab w:val="num" w:pos="5823"/>
        </w:tabs>
        <w:ind w:left="5823" w:hanging="360"/>
      </w:pPr>
      <w:rPr>
        <w:rFonts w:ascii="Courier New" w:hAnsi="Courier New" w:hint="default"/>
      </w:rPr>
    </w:lvl>
    <w:lvl w:ilvl="8" w:tplc="00050809" w:tentative="1">
      <w:start w:val="1"/>
      <w:numFmt w:val="bullet"/>
      <w:lvlText w:val=""/>
      <w:lvlJc w:val="left"/>
      <w:pPr>
        <w:tabs>
          <w:tab w:val="num" w:pos="6543"/>
        </w:tabs>
        <w:ind w:left="6543" w:hanging="360"/>
      </w:pPr>
      <w:rPr>
        <w:rFonts w:ascii="Wingdings" w:hAnsi="Wingdings" w:hint="default"/>
      </w:rPr>
    </w:lvl>
  </w:abstractNum>
  <w:num w:numId="1" w16cid:durableId="1104690049">
    <w:abstractNumId w:val="1"/>
  </w:num>
  <w:num w:numId="2" w16cid:durableId="324553511">
    <w:abstractNumId w:val="9"/>
  </w:num>
  <w:num w:numId="3" w16cid:durableId="1758206641">
    <w:abstractNumId w:val="4"/>
  </w:num>
  <w:num w:numId="4" w16cid:durableId="529143989">
    <w:abstractNumId w:val="3"/>
  </w:num>
  <w:num w:numId="5" w16cid:durableId="225260340">
    <w:abstractNumId w:val="2"/>
  </w:num>
  <w:num w:numId="6" w16cid:durableId="339813310">
    <w:abstractNumId w:val="7"/>
  </w:num>
  <w:num w:numId="7" w16cid:durableId="1985112749">
    <w:abstractNumId w:val="0"/>
  </w:num>
  <w:num w:numId="8" w16cid:durableId="1019626214">
    <w:abstractNumId w:val="6"/>
  </w:num>
  <w:num w:numId="9" w16cid:durableId="593709983">
    <w:abstractNumId w:val="9"/>
  </w:num>
  <w:num w:numId="10" w16cid:durableId="1577008169">
    <w:abstractNumId w:val="3"/>
  </w:num>
  <w:num w:numId="11" w16cid:durableId="814756849">
    <w:abstractNumId w:val="3"/>
  </w:num>
  <w:num w:numId="12" w16cid:durableId="1682849231">
    <w:abstractNumId w:val="3"/>
  </w:num>
  <w:num w:numId="13" w16cid:durableId="2060397087">
    <w:abstractNumId w:val="3"/>
  </w:num>
  <w:num w:numId="14" w16cid:durableId="454906948">
    <w:abstractNumId w:val="3"/>
  </w:num>
  <w:num w:numId="15" w16cid:durableId="138544968">
    <w:abstractNumId w:val="3"/>
  </w:num>
  <w:num w:numId="16" w16cid:durableId="2133092126">
    <w:abstractNumId w:val="3"/>
  </w:num>
  <w:num w:numId="17" w16cid:durableId="1095828652">
    <w:abstractNumId w:val="3"/>
  </w:num>
  <w:num w:numId="18" w16cid:durableId="1581601173">
    <w:abstractNumId w:val="3"/>
  </w:num>
  <w:num w:numId="19" w16cid:durableId="333413137">
    <w:abstractNumId w:val="3"/>
  </w:num>
  <w:num w:numId="20" w16cid:durableId="2069258760">
    <w:abstractNumId w:val="3"/>
  </w:num>
  <w:num w:numId="21" w16cid:durableId="584344167">
    <w:abstractNumId w:val="5"/>
  </w:num>
  <w:num w:numId="22" w16cid:durableId="808061648">
    <w:abstractNumId w:val="8"/>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displayBackgroundShape/>
  <w:embedSystemFonts/>
  <w:proofState w:spelling="clean" w:grammar="clean"/>
  <w:defaultTabStop w:val="720"/>
  <w:doNotHyphenateCaps/>
  <w:displayHorizontalDrawingGridEvery w:val="0"/>
  <w:displayVerticalDrawingGridEvery w:val="0"/>
  <w:doNotUseMarginsForDrawingGridOrigin/>
  <w:noPunctuationKerning/>
  <w:characterSpacingControl w:val="doNotCompress"/>
  <w:hdrShapeDefaults>
    <o:shapedefaults v:ext="edit" spidmax="2064"/>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027C2"/>
    <w:rsid w:val="00000B34"/>
    <w:rsid w:val="0001516D"/>
    <w:rsid w:val="0002362F"/>
    <w:rsid w:val="000331B5"/>
    <w:rsid w:val="00044B8F"/>
    <w:rsid w:val="00045A8A"/>
    <w:rsid w:val="00050542"/>
    <w:rsid w:val="00051490"/>
    <w:rsid w:val="00052C6F"/>
    <w:rsid w:val="0005369D"/>
    <w:rsid w:val="00062AE0"/>
    <w:rsid w:val="000653E6"/>
    <w:rsid w:val="00067C03"/>
    <w:rsid w:val="000729A0"/>
    <w:rsid w:val="00073EDD"/>
    <w:rsid w:val="0008222C"/>
    <w:rsid w:val="00086E13"/>
    <w:rsid w:val="00093FD0"/>
    <w:rsid w:val="000C0058"/>
    <w:rsid w:val="000D3434"/>
    <w:rsid w:val="000E0BD4"/>
    <w:rsid w:val="000E3667"/>
    <w:rsid w:val="000F7F29"/>
    <w:rsid w:val="00103304"/>
    <w:rsid w:val="00121B7C"/>
    <w:rsid w:val="00126D85"/>
    <w:rsid w:val="00145F5A"/>
    <w:rsid w:val="00153704"/>
    <w:rsid w:val="0016092C"/>
    <w:rsid w:val="00166C91"/>
    <w:rsid w:val="00174340"/>
    <w:rsid w:val="00190748"/>
    <w:rsid w:val="001969E0"/>
    <w:rsid w:val="001C3EA4"/>
    <w:rsid w:val="001C5759"/>
    <w:rsid w:val="001C7890"/>
    <w:rsid w:val="001D2D8A"/>
    <w:rsid w:val="001D6905"/>
    <w:rsid w:val="001E62E4"/>
    <w:rsid w:val="001E710D"/>
    <w:rsid w:val="002006DC"/>
    <w:rsid w:val="00202F9B"/>
    <w:rsid w:val="0020393E"/>
    <w:rsid w:val="00203D1C"/>
    <w:rsid w:val="0021521F"/>
    <w:rsid w:val="00216875"/>
    <w:rsid w:val="002509AE"/>
    <w:rsid w:val="002705D2"/>
    <w:rsid w:val="002706CD"/>
    <w:rsid w:val="00270700"/>
    <w:rsid w:val="002760B0"/>
    <w:rsid w:val="00284C6D"/>
    <w:rsid w:val="00290397"/>
    <w:rsid w:val="00290AD2"/>
    <w:rsid w:val="00293240"/>
    <w:rsid w:val="00293D62"/>
    <w:rsid w:val="002A3898"/>
    <w:rsid w:val="002A7B3B"/>
    <w:rsid w:val="002C459F"/>
    <w:rsid w:val="002D35E8"/>
    <w:rsid w:val="002D517D"/>
    <w:rsid w:val="002E5068"/>
    <w:rsid w:val="002F1F28"/>
    <w:rsid w:val="002F2E31"/>
    <w:rsid w:val="0030256E"/>
    <w:rsid w:val="00315FC6"/>
    <w:rsid w:val="00324556"/>
    <w:rsid w:val="0033145D"/>
    <w:rsid w:val="00331BD3"/>
    <w:rsid w:val="003348E6"/>
    <w:rsid w:val="00337590"/>
    <w:rsid w:val="00340B51"/>
    <w:rsid w:val="00344C12"/>
    <w:rsid w:val="003930E9"/>
    <w:rsid w:val="003B290E"/>
    <w:rsid w:val="003B3CE1"/>
    <w:rsid w:val="003C0F52"/>
    <w:rsid w:val="003D280F"/>
    <w:rsid w:val="003E203F"/>
    <w:rsid w:val="003E47C5"/>
    <w:rsid w:val="003E6D78"/>
    <w:rsid w:val="003F7E09"/>
    <w:rsid w:val="004001EA"/>
    <w:rsid w:val="00401437"/>
    <w:rsid w:val="004027C2"/>
    <w:rsid w:val="00420229"/>
    <w:rsid w:val="00436B6F"/>
    <w:rsid w:val="004627BA"/>
    <w:rsid w:val="004662F0"/>
    <w:rsid w:val="00466725"/>
    <w:rsid w:val="00474BF6"/>
    <w:rsid w:val="004801CA"/>
    <w:rsid w:val="004A2804"/>
    <w:rsid w:val="004A5502"/>
    <w:rsid w:val="004A56CB"/>
    <w:rsid w:val="004E3260"/>
    <w:rsid w:val="004E6E30"/>
    <w:rsid w:val="004F2BCE"/>
    <w:rsid w:val="004F6FE4"/>
    <w:rsid w:val="00505337"/>
    <w:rsid w:val="00505E8E"/>
    <w:rsid w:val="00506869"/>
    <w:rsid w:val="00511F9B"/>
    <w:rsid w:val="00531463"/>
    <w:rsid w:val="005427FA"/>
    <w:rsid w:val="005546A9"/>
    <w:rsid w:val="00564042"/>
    <w:rsid w:val="0057454B"/>
    <w:rsid w:val="005C1C69"/>
    <w:rsid w:val="005C3495"/>
    <w:rsid w:val="005C56D3"/>
    <w:rsid w:val="005C7ACC"/>
    <w:rsid w:val="005D0FDC"/>
    <w:rsid w:val="005D1382"/>
    <w:rsid w:val="005D2375"/>
    <w:rsid w:val="005D5414"/>
    <w:rsid w:val="005E149E"/>
    <w:rsid w:val="005E21BF"/>
    <w:rsid w:val="005F0A69"/>
    <w:rsid w:val="005F499A"/>
    <w:rsid w:val="00604093"/>
    <w:rsid w:val="00616E65"/>
    <w:rsid w:val="0061749C"/>
    <w:rsid w:val="006234BC"/>
    <w:rsid w:val="006235E4"/>
    <w:rsid w:val="0062504A"/>
    <w:rsid w:val="00642E67"/>
    <w:rsid w:val="006535DC"/>
    <w:rsid w:val="00654C33"/>
    <w:rsid w:val="00654E4F"/>
    <w:rsid w:val="00663AB1"/>
    <w:rsid w:val="006660B8"/>
    <w:rsid w:val="0067421F"/>
    <w:rsid w:val="0067588F"/>
    <w:rsid w:val="0068218D"/>
    <w:rsid w:val="006909B3"/>
    <w:rsid w:val="006A6B32"/>
    <w:rsid w:val="006C0646"/>
    <w:rsid w:val="006D0FC5"/>
    <w:rsid w:val="006D7944"/>
    <w:rsid w:val="006F2AFD"/>
    <w:rsid w:val="00711247"/>
    <w:rsid w:val="00731844"/>
    <w:rsid w:val="00755222"/>
    <w:rsid w:val="00757572"/>
    <w:rsid w:val="00775504"/>
    <w:rsid w:val="00790A31"/>
    <w:rsid w:val="007B341C"/>
    <w:rsid w:val="007B34CF"/>
    <w:rsid w:val="007B533E"/>
    <w:rsid w:val="007B5B73"/>
    <w:rsid w:val="007B700E"/>
    <w:rsid w:val="007C11A4"/>
    <w:rsid w:val="007D24CA"/>
    <w:rsid w:val="007F26D8"/>
    <w:rsid w:val="00804CE0"/>
    <w:rsid w:val="00805759"/>
    <w:rsid w:val="00805A0A"/>
    <w:rsid w:val="00806510"/>
    <w:rsid w:val="00811018"/>
    <w:rsid w:val="00814C01"/>
    <w:rsid w:val="00820481"/>
    <w:rsid w:val="00820C54"/>
    <w:rsid w:val="00824AD8"/>
    <w:rsid w:val="0082781C"/>
    <w:rsid w:val="00833408"/>
    <w:rsid w:val="008368F7"/>
    <w:rsid w:val="00846BD3"/>
    <w:rsid w:val="00850B4C"/>
    <w:rsid w:val="0086079D"/>
    <w:rsid w:val="008817A8"/>
    <w:rsid w:val="0088746B"/>
    <w:rsid w:val="00895DA5"/>
    <w:rsid w:val="008A527C"/>
    <w:rsid w:val="008C1DA7"/>
    <w:rsid w:val="008C7F25"/>
    <w:rsid w:val="008F0F10"/>
    <w:rsid w:val="009125B9"/>
    <w:rsid w:val="00913010"/>
    <w:rsid w:val="009148B5"/>
    <w:rsid w:val="00916437"/>
    <w:rsid w:val="0093348F"/>
    <w:rsid w:val="009400F6"/>
    <w:rsid w:val="00951786"/>
    <w:rsid w:val="00975CE7"/>
    <w:rsid w:val="009777A1"/>
    <w:rsid w:val="0098161C"/>
    <w:rsid w:val="00987B15"/>
    <w:rsid w:val="009A0AB5"/>
    <w:rsid w:val="009A2B2A"/>
    <w:rsid w:val="009A7C3A"/>
    <w:rsid w:val="009B366E"/>
    <w:rsid w:val="009C103A"/>
    <w:rsid w:val="009C2193"/>
    <w:rsid w:val="009C28FD"/>
    <w:rsid w:val="009C2EF6"/>
    <w:rsid w:val="009D0196"/>
    <w:rsid w:val="009D2C4F"/>
    <w:rsid w:val="009E075A"/>
    <w:rsid w:val="009F3E96"/>
    <w:rsid w:val="00A119F3"/>
    <w:rsid w:val="00A25F90"/>
    <w:rsid w:val="00A45ADC"/>
    <w:rsid w:val="00A461CE"/>
    <w:rsid w:val="00A54764"/>
    <w:rsid w:val="00A6284B"/>
    <w:rsid w:val="00A73374"/>
    <w:rsid w:val="00A7424E"/>
    <w:rsid w:val="00A82A5F"/>
    <w:rsid w:val="00A831D8"/>
    <w:rsid w:val="00A840E4"/>
    <w:rsid w:val="00A92CBE"/>
    <w:rsid w:val="00A95362"/>
    <w:rsid w:val="00AA38F2"/>
    <w:rsid w:val="00AB1CFD"/>
    <w:rsid w:val="00AD7327"/>
    <w:rsid w:val="00AE5EDE"/>
    <w:rsid w:val="00AF55C8"/>
    <w:rsid w:val="00B2146B"/>
    <w:rsid w:val="00B3048B"/>
    <w:rsid w:val="00B409A6"/>
    <w:rsid w:val="00B45E4B"/>
    <w:rsid w:val="00B473B0"/>
    <w:rsid w:val="00B6021F"/>
    <w:rsid w:val="00B7537F"/>
    <w:rsid w:val="00B80281"/>
    <w:rsid w:val="00B86CBB"/>
    <w:rsid w:val="00B91844"/>
    <w:rsid w:val="00BB2C21"/>
    <w:rsid w:val="00BC06F6"/>
    <w:rsid w:val="00BC0AD4"/>
    <w:rsid w:val="00BC6DBF"/>
    <w:rsid w:val="00BD120D"/>
    <w:rsid w:val="00BD6E42"/>
    <w:rsid w:val="00BF1A93"/>
    <w:rsid w:val="00C046AC"/>
    <w:rsid w:val="00C05654"/>
    <w:rsid w:val="00C11B85"/>
    <w:rsid w:val="00C17565"/>
    <w:rsid w:val="00C17C36"/>
    <w:rsid w:val="00C24756"/>
    <w:rsid w:val="00C30E67"/>
    <w:rsid w:val="00C3491E"/>
    <w:rsid w:val="00C62D22"/>
    <w:rsid w:val="00C63F60"/>
    <w:rsid w:val="00C728C2"/>
    <w:rsid w:val="00C761BF"/>
    <w:rsid w:val="00C843EA"/>
    <w:rsid w:val="00C908C8"/>
    <w:rsid w:val="00C97B36"/>
    <w:rsid w:val="00CA4CC1"/>
    <w:rsid w:val="00CA6C66"/>
    <w:rsid w:val="00CB22D8"/>
    <w:rsid w:val="00CB7178"/>
    <w:rsid w:val="00CE61E1"/>
    <w:rsid w:val="00CE6FA5"/>
    <w:rsid w:val="00CF305C"/>
    <w:rsid w:val="00D06159"/>
    <w:rsid w:val="00D11075"/>
    <w:rsid w:val="00D13DF4"/>
    <w:rsid w:val="00D14FB2"/>
    <w:rsid w:val="00D52F6D"/>
    <w:rsid w:val="00D5377B"/>
    <w:rsid w:val="00D60A1C"/>
    <w:rsid w:val="00D6176A"/>
    <w:rsid w:val="00D67A86"/>
    <w:rsid w:val="00D705A6"/>
    <w:rsid w:val="00D76F0F"/>
    <w:rsid w:val="00DA52B6"/>
    <w:rsid w:val="00DC75EA"/>
    <w:rsid w:val="00DD4C21"/>
    <w:rsid w:val="00DE0C44"/>
    <w:rsid w:val="00DE39E6"/>
    <w:rsid w:val="00E05017"/>
    <w:rsid w:val="00E12A66"/>
    <w:rsid w:val="00E35B05"/>
    <w:rsid w:val="00E403DA"/>
    <w:rsid w:val="00E51259"/>
    <w:rsid w:val="00E6065C"/>
    <w:rsid w:val="00E709AD"/>
    <w:rsid w:val="00E70E8C"/>
    <w:rsid w:val="00E912E7"/>
    <w:rsid w:val="00EB61F7"/>
    <w:rsid w:val="00EC1258"/>
    <w:rsid w:val="00EC2E1D"/>
    <w:rsid w:val="00ED6596"/>
    <w:rsid w:val="00ED6CFB"/>
    <w:rsid w:val="00EE65A5"/>
    <w:rsid w:val="00EF1EBA"/>
    <w:rsid w:val="00EF2C0B"/>
    <w:rsid w:val="00F350BA"/>
    <w:rsid w:val="00F3690F"/>
    <w:rsid w:val="00F56B51"/>
    <w:rsid w:val="00F606EA"/>
    <w:rsid w:val="00F778C2"/>
    <w:rsid w:val="00F8281C"/>
    <w:rsid w:val="00F95527"/>
    <w:rsid w:val="00F96F54"/>
    <w:rsid w:val="00FB02B4"/>
    <w:rsid w:val="00FB5D06"/>
    <w:rsid w:val="00FC42E8"/>
    <w:rsid w:val="00FE2D74"/>
    <w:rsid w:val="00FE4D68"/>
    <w:rsid w:val="00FE575F"/>
    <w:rsid w:val="00FF2175"/>
    <w:rsid w:val="00FF4E72"/>
    <w:rsid w:val="1C70A4D5"/>
    <w:rsid w:val="22D75070"/>
    <w:rsid w:val="6281BBC0"/>
  </w:rsids>
  <m:mathPr>
    <m:mathFont m:val="Cambria Math"/>
    <m:brkBin m:val="before"/>
    <m:brkBinSub m:val="--"/>
    <m:smallFrac m:val="0"/>
    <m:dispDef/>
    <m:lMargin m:val="0"/>
    <m:rMargin m:val="0"/>
    <m:defJc m:val="centerGroup"/>
    <m:wrapIndent m:val="1440"/>
    <m:intLim m:val="subSup"/>
    <m:naryLim m:val="undOvr"/>
  </m:mathPr>
  <w:themeFontLang w:val="en-NZ"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64"/>
    <o:shapelayout v:ext="edit">
      <o:idmap v:ext="edit" data="2"/>
    </o:shapelayout>
  </w:shapeDefaults>
  <w:decimalSymbol w:val="."/>
  <w:listSeparator w:val=","/>
  <w14:docId w14:val="64EC8872"/>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NZ" w:eastAsia="en-NZ"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nhideWhenUsed="1"/>
    <w:lsdException w:name="No Spacing" w:qFormat="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qFormat="1"/>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uiPriority="1" w:qFormat="1"/>
    <w:lsdException w:name="Medium Shading 2 Accent 1" w:uiPriority="60"/>
    <w:lsdException w:name="Medium List 1 Accent 1" w:uiPriority="61"/>
    <w:lsdException w:name="Revision" w:uiPriority="62"/>
    <w:lsdException w:name="List Paragraph" w:uiPriority="63" w:qFormat="1"/>
    <w:lsdException w:name="Quote" w:uiPriority="64" w:qFormat="1"/>
    <w:lsdException w:name="Intense Quote" w:uiPriority="65"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qFormat="1"/>
    <w:lsdException w:name="Colorful Grid Accent 1" w:uiPriority="73" w:qFormat="1"/>
    <w:lsdException w:name="Light Shading Accent 2" w:uiPriority="60" w:qFormat="1"/>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lsdException w:name="Medium Grid 1 Accent 2" w:uiPriority="34" w:qFormat="1"/>
    <w:lsdException w:name="Medium Grid 2 Accent 2" w:uiPriority="29" w:qFormat="1"/>
    <w:lsdException w:name="Medium Grid 3 Accent 2" w:uiPriority="30" w:qFormat="1"/>
    <w:lsdException w:name="Dark List Accent 2" w:uiPriority="66"/>
    <w:lsdException w:name="Colorful Shading Accent 2" w:uiPriority="67"/>
    <w:lsdException w:name="Colorful List Accent 2" w:uiPriority="68"/>
    <w:lsdException w:name="Colorful Grid Accent 2" w:uiPriority="69"/>
    <w:lsdException w:name="Light Shading Accent 3" w:uiPriority="70"/>
    <w:lsdException w:name="Light List Accent 3" w:uiPriority="71"/>
    <w:lsdException w:name="Light Grid Accent 3" w:uiPriority="72"/>
    <w:lsdException w:name="Medium Shading 1 Accent 3" w:uiPriority="73"/>
    <w:lsdException w:name="Medium Shading 2 Accent 3" w:uiPriority="60"/>
    <w:lsdException w:name="Medium List 1 Accent 3" w:uiPriority="61"/>
    <w:lsdException w:name="Medium List 2 Accent 3" w:uiPriority="62"/>
    <w:lsdException w:name="Medium Grid 1 Accent 3" w:uiPriority="63"/>
    <w:lsdException w:name="Medium Grid 2 Accent 3" w:uiPriority="64"/>
    <w:lsdException w:name="Medium Grid 3 Accent 3" w:uiPriority="65"/>
    <w:lsdException w:name="Dark List Accent 3" w:uiPriority="66"/>
    <w:lsdException w:name="Colorful Shading Accent 3" w:uiPriority="67"/>
    <w:lsdException w:name="Colorful List Accent 3" w:uiPriority="68"/>
    <w:lsdException w:name="Colorful Grid Accent 3" w:uiPriority="69"/>
    <w:lsdException w:name="Light Shading Accent 4" w:uiPriority="70"/>
    <w:lsdException w:name="Light List Accent 4" w:uiPriority="71"/>
    <w:lsdException w:name="Light Grid Accent 4" w:uiPriority="72"/>
    <w:lsdException w:name="Medium Shading 1 Accent 4" w:uiPriority="73"/>
    <w:lsdException w:name="Medium Shading 2 Accent 4" w:uiPriority="60"/>
    <w:lsdException w:name="Medium List 1 Accent 4" w:uiPriority="61"/>
    <w:lsdException w:name="Medium List 2 Accent 4" w:uiPriority="62"/>
    <w:lsdException w:name="Medium Grid 1 Accent 4" w:uiPriority="63"/>
    <w:lsdException w:name="Medium Grid 2 Accent 4" w:uiPriority="64"/>
    <w:lsdException w:name="Medium Grid 3 Accent 4" w:uiPriority="65"/>
    <w:lsdException w:name="Dark List Accent 4" w:uiPriority="66"/>
    <w:lsdException w:name="Colorful Shading Accent 4" w:uiPriority="67"/>
    <w:lsdException w:name="Colorful List Accent 4" w:uiPriority="68"/>
    <w:lsdException w:name="Colorful Grid Accent 4" w:uiPriority="69"/>
    <w:lsdException w:name="Light Shading Accent 5" w:uiPriority="70"/>
    <w:lsdException w:name="Light List Accent 5" w:uiPriority="71"/>
    <w:lsdException w:name="Light Grid Accent 5" w:uiPriority="72"/>
    <w:lsdException w:name="Medium Shading 1 Accent 5" w:uiPriority="73"/>
    <w:lsdException w:name="Medium Shading 2 Accent 5" w:uiPriority="60"/>
    <w:lsdException w:name="Medium List 1 Accent 5" w:uiPriority="61"/>
    <w:lsdException w:name="Medium List 2 Accent 5" w:uiPriority="62"/>
    <w:lsdException w:name="Medium Grid 1 Accent 5" w:uiPriority="63"/>
    <w:lsdException w:name="Medium Grid 2 Accent 5" w:uiPriority="64"/>
    <w:lsdException w:name="Medium Grid 3 Accent 5" w:uiPriority="65"/>
    <w:lsdException w:name="Dark List Accent 5" w:uiPriority="66"/>
    <w:lsdException w:name="Colorful Shading Accent 5" w:uiPriority="67"/>
    <w:lsdException w:name="Colorful List Accent 5" w:uiPriority="68"/>
    <w:lsdException w:name="Colorful Grid Accent 5" w:uiPriority="69"/>
    <w:lsdException w:name="Light Shading Accent 6" w:uiPriority="70"/>
    <w:lsdException w:name="Light List Accent 6" w:uiPriority="71"/>
    <w:lsdException w:name="Light Grid Accent 6" w:uiPriority="72"/>
    <w:lsdException w:name="Medium Shading 1 Accent 6" w:uiPriority="73"/>
    <w:lsdException w:name="Medium Shading 2 Accent 6" w:uiPriority="60"/>
    <w:lsdException w:name="Medium List 1 Accent 6" w:uiPriority="61"/>
    <w:lsdException w:name="Medium List 2 Accent 6" w:uiPriority="62"/>
    <w:lsdException w:name="Medium Grid 1 Accent 6" w:uiPriority="63"/>
    <w:lsdException w:name="Medium Grid 2 Accent 6" w:uiPriority="64"/>
    <w:lsdException w:name="Medium Grid 3 Accent 6" w:uiPriority="65"/>
    <w:lsdException w:name="Dark List Accent 6" w:uiPriority="66"/>
    <w:lsdException w:name="Colorful Shading Accent 6" w:uiPriority="67"/>
    <w:lsdException w:name="Colorful List Accent 6" w:uiPriority="68"/>
    <w:lsdException w:name="Colorful Grid Accent 6" w:uiPriority="69"/>
    <w:lsdException w:name="Subtle Emphasis" w:uiPriority="70" w:qFormat="1"/>
    <w:lsdException w:name="Intense Emphasis" w:uiPriority="71" w:qFormat="1"/>
    <w:lsdException w:name="Subtle Reference" w:uiPriority="72" w:qFormat="1"/>
    <w:lsdException w:name="Intense Reference" w:uiPriority="73" w:qFormat="1"/>
    <w:lsdException w:name="Book Title" w:uiPriority="60" w:qFormat="1"/>
    <w:lsdException w:name="Bibliography" w:uiPriority="61"/>
    <w:lsdException w:name="TOC Heading" w:semiHidden="1" w:uiPriority="62"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813EC"/>
    <w:rPr>
      <w:sz w:val="24"/>
      <w:szCs w:val="24"/>
      <w:lang w:val="en-AU" w:eastAsia="en-US" w:bidi="en-US"/>
    </w:rPr>
  </w:style>
  <w:style w:type="paragraph" w:styleId="Heading1">
    <w:name w:val="heading 1"/>
    <w:basedOn w:val="Normal"/>
    <w:next w:val="Normal"/>
    <w:qFormat/>
    <w:rsid w:val="00F23635"/>
    <w:pPr>
      <w:keepNext/>
      <w:jc w:val="center"/>
      <w:outlineLvl w:val="0"/>
    </w:pPr>
    <w:rPr>
      <w:rFonts w:ascii="Palatino" w:hAnsi="Palatino"/>
      <w:b/>
      <w:sz w:val="28"/>
      <w:szCs w:val="20"/>
      <w:lang w:val="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rsid w:val="00B45E4B"/>
    <w:rPr>
      <w:rFonts w:ascii="Calibri" w:eastAsia="MS Gothic" w:hAnsi="Calibri" w:cs="Times New Roman"/>
      <w:b/>
      <w:bCs/>
      <w:kern w:val="32"/>
      <w:sz w:val="32"/>
      <w:lang w:val="en-GB"/>
    </w:rPr>
  </w:style>
  <w:style w:type="table" w:styleId="TableGrid">
    <w:name w:val="Table Grid"/>
    <w:basedOn w:val="TableNormal"/>
    <w:rsid w:val="00F23635"/>
    <w:rPr>
      <w:lang w:val="en-US" w:eastAsia="en-US" w:bidi="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rsid w:val="00F23635"/>
    <w:rPr>
      <w:rFonts w:cs="Times New Roman"/>
      <w:color w:val="0000FF"/>
      <w:u w:val="single"/>
    </w:rPr>
  </w:style>
  <w:style w:type="character" w:styleId="FollowedHyperlink">
    <w:name w:val="FollowedHyperlink"/>
    <w:rsid w:val="00F23635"/>
    <w:rPr>
      <w:rFonts w:cs="Times New Roman"/>
      <w:color w:val="800080"/>
      <w:u w:val="single"/>
    </w:rPr>
  </w:style>
  <w:style w:type="paragraph" w:styleId="Footer">
    <w:name w:val="footer"/>
    <w:basedOn w:val="Normal"/>
    <w:semiHidden/>
    <w:rsid w:val="00F23635"/>
    <w:pPr>
      <w:tabs>
        <w:tab w:val="center" w:pos="4153"/>
        <w:tab w:val="right" w:pos="8306"/>
      </w:tabs>
    </w:pPr>
    <w:rPr>
      <w:rFonts w:ascii="Arial" w:hAnsi="Arial"/>
      <w:szCs w:val="20"/>
      <w:lang w:val="en-NZ"/>
    </w:rPr>
  </w:style>
  <w:style w:type="character" w:customStyle="1" w:styleId="FooterChar">
    <w:name w:val="Footer Char"/>
    <w:semiHidden/>
    <w:rsid w:val="00B45E4B"/>
    <w:rPr>
      <w:rFonts w:cs="Times New Roman"/>
      <w:sz w:val="24"/>
      <w:lang w:val="en-GB"/>
    </w:rPr>
  </w:style>
  <w:style w:type="paragraph" w:customStyle="1" w:styleId="NCEAAnnotations">
    <w:name w:val="NCEA Annotations"/>
    <w:basedOn w:val="Normal"/>
    <w:rsid w:val="00F23635"/>
    <w:pPr>
      <w:pBdr>
        <w:top w:val="single" w:sz="4" w:space="4" w:color="333399"/>
        <w:left w:val="single" w:sz="4" w:space="4" w:color="333399"/>
        <w:bottom w:val="single" w:sz="4" w:space="4" w:color="333399"/>
        <w:right w:val="single" w:sz="4" w:space="4" w:color="333399"/>
      </w:pBdr>
      <w:spacing w:before="80" w:after="80"/>
      <w:ind w:left="567" w:right="567"/>
    </w:pPr>
    <w:rPr>
      <w:rFonts w:ascii="Arial" w:hAnsi="Arial"/>
      <w:color w:val="666699"/>
      <w:sz w:val="20"/>
      <w:szCs w:val="20"/>
      <w:lang w:val="en-NZ"/>
    </w:rPr>
  </w:style>
  <w:style w:type="paragraph" w:styleId="Header">
    <w:name w:val="header"/>
    <w:basedOn w:val="Normal"/>
    <w:rsid w:val="00F23635"/>
    <w:pPr>
      <w:tabs>
        <w:tab w:val="center" w:pos="4153"/>
        <w:tab w:val="right" w:pos="8306"/>
      </w:tabs>
    </w:pPr>
    <w:rPr>
      <w:rFonts w:ascii="Arial" w:hAnsi="Arial"/>
      <w:szCs w:val="20"/>
      <w:lang w:val="en-NZ"/>
    </w:rPr>
  </w:style>
  <w:style w:type="character" w:customStyle="1" w:styleId="HeaderChar">
    <w:name w:val="Header Char"/>
    <w:semiHidden/>
    <w:rsid w:val="00B45E4B"/>
    <w:rPr>
      <w:rFonts w:cs="Times New Roman"/>
      <w:sz w:val="24"/>
      <w:lang w:val="en-GB"/>
    </w:rPr>
  </w:style>
  <w:style w:type="character" w:styleId="PageNumber">
    <w:name w:val="page number"/>
    <w:rsid w:val="00F23635"/>
    <w:rPr>
      <w:rFonts w:cs="Times New Roman"/>
    </w:rPr>
  </w:style>
  <w:style w:type="paragraph" w:customStyle="1" w:styleId="NCEAHeadInfoL1">
    <w:name w:val="NCEA Head Info L1"/>
    <w:rsid w:val="00F23635"/>
    <w:pPr>
      <w:spacing w:before="200" w:after="200"/>
    </w:pPr>
    <w:rPr>
      <w:rFonts w:ascii="Arial" w:hAnsi="Arial" w:cs="Arial"/>
      <w:b/>
      <w:sz w:val="32"/>
      <w:lang w:bidi="en-US"/>
    </w:rPr>
  </w:style>
  <w:style w:type="paragraph" w:customStyle="1" w:styleId="NCEAHeadInfoL2">
    <w:name w:val="NCEA Head Info  L2"/>
    <w:basedOn w:val="Normal"/>
    <w:rsid w:val="00F23635"/>
    <w:pPr>
      <w:spacing w:before="120" w:after="120"/>
    </w:pPr>
    <w:rPr>
      <w:rFonts w:ascii="Arial" w:hAnsi="Arial" w:cs="Arial"/>
      <w:b/>
      <w:sz w:val="28"/>
      <w:szCs w:val="36"/>
      <w:lang w:val="en-NZ" w:eastAsia="en-NZ"/>
    </w:rPr>
  </w:style>
  <w:style w:type="paragraph" w:customStyle="1" w:styleId="NCEAbodytext">
    <w:name w:val="NCEA bodytext"/>
    <w:link w:val="NCEAbodytextChar"/>
    <w:rsid w:val="00F23635"/>
    <w:pPr>
      <w:tabs>
        <w:tab w:val="left" w:pos="397"/>
        <w:tab w:val="left" w:pos="794"/>
        <w:tab w:val="left" w:pos="1191"/>
      </w:tabs>
      <w:spacing w:before="120" w:after="120"/>
    </w:pPr>
    <w:rPr>
      <w:rFonts w:ascii="Arial" w:hAnsi="Arial" w:cs="Arial"/>
      <w:sz w:val="22"/>
      <w:lang w:bidi="en-US"/>
    </w:rPr>
  </w:style>
  <w:style w:type="paragraph" w:customStyle="1" w:styleId="NCEAInstructionsbanner">
    <w:name w:val="NCEA Instructions banner"/>
    <w:basedOn w:val="Normal"/>
    <w:rsid w:val="00F23635"/>
    <w:pPr>
      <w:keepNext/>
      <w:pBdr>
        <w:top w:val="single" w:sz="8" w:space="8" w:color="auto"/>
        <w:bottom w:val="single" w:sz="8" w:space="8" w:color="auto"/>
      </w:pBdr>
      <w:spacing w:before="160" w:after="40"/>
      <w:jc w:val="center"/>
    </w:pPr>
    <w:rPr>
      <w:rFonts w:ascii="Arial" w:hAnsi="Arial" w:cs="Arial"/>
      <w:b/>
      <w:sz w:val="28"/>
      <w:szCs w:val="28"/>
      <w:lang w:val="en-NZ" w:eastAsia="en-NZ"/>
    </w:rPr>
  </w:style>
  <w:style w:type="paragraph" w:customStyle="1" w:styleId="NCEAL2heading">
    <w:name w:val="NCEA L2 heading"/>
    <w:basedOn w:val="Normal"/>
    <w:rsid w:val="00F23635"/>
    <w:pPr>
      <w:keepNext/>
      <w:spacing w:before="240" w:after="180"/>
    </w:pPr>
    <w:rPr>
      <w:rFonts w:ascii="Arial" w:hAnsi="Arial" w:cs="Arial"/>
      <w:b/>
      <w:sz w:val="28"/>
      <w:szCs w:val="20"/>
      <w:lang w:val="en-NZ" w:eastAsia="en-NZ"/>
    </w:rPr>
  </w:style>
  <w:style w:type="paragraph" w:customStyle="1" w:styleId="NCEAbullets">
    <w:name w:val="NCEA bullets"/>
    <w:basedOn w:val="NCEAbodytext"/>
    <w:link w:val="NCEAbulletsChar"/>
    <w:rsid w:val="00F23635"/>
    <w:pPr>
      <w:widowControl w:val="0"/>
      <w:numPr>
        <w:numId w:val="2"/>
      </w:numPr>
      <w:autoSpaceDE w:val="0"/>
      <w:autoSpaceDN w:val="0"/>
      <w:adjustRightInd w:val="0"/>
      <w:spacing w:before="80" w:after="80"/>
    </w:pPr>
    <w:rPr>
      <w:szCs w:val="24"/>
      <w:lang w:val="en-US" w:eastAsia="x-none"/>
    </w:rPr>
  </w:style>
  <w:style w:type="paragraph" w:customStyle="1" w:styleId="NCEAtablebullet">
    <w:name w:val="NCEA table bullet"/>
    <w:basedOn w:val="Normal"/>
    <w:rsid w:val="006536ED"/>
    <w:pPr>
      <w:numPr>
        <w:numId w:val="4"/>
      </w:numPr>
      <w:spacing w:before="80" w:after="80"/>
    </w:pPr>
    <w:rPr>
      <w:rFonts w:ascii="Arial" w:hAnsi="Arial"/>
      <w:sz w:val="20"/>
      <w:szCs w:val="20"/>
      <w:lang w:eastAsia="en-NZ"/>
    </w:rPr>
  </w:style>
  <w:style w:type="paragraph" w:customStyle="1" w:styleId="NCEAnumbers">
    <w:name w:val="NCEA numbers"/>
    <w:basedOn w:val="NCEAbullets"/>
    <w:rsid w:val="00F23635"/>
    <w:pPr>
      <w:numPr>
        <w:numId w:val="3"/>
      </w:numPr>
    </w:pPr>
  </w:style>
  <w:style w:type="paragraph" w:customStyle="1" w:styleId="NCEAtablehead">
    <w:name w:val="NCEA table head"/>
    <w:basedOn w:val="Normal"/>
    <w:rsid w:val="00F23635"/>
    <w:pPr>
      <w:spacing w:before="60" w:after="60"/>
      <w:jc w:val="center"/>
    </w:pPr>
    <w:rPr>
      <w:rFonts w:ascii="Arial" w:hAnsi="Arial" w:cs="Arial"/>
      <w:b/>
      <w:sz w:val="20"/>
      <w:szCs w:val="22"/>
      <w:lang w:eastAsia="en-NZ"/>
    </w:rPr>
  </w:style>
  <w:style w:type="paragraph" w:customStyle="1" w:styleId="NCEAtablebody">
    <w:name w:val="NCEA table body"/>
    <w:basedOn w:val="Normal"/>
    <w:uiPriority w:val="99"/>
    <w:rsid w:val="00F23635"/>
    <w:pPr>
      <w:spacing w:before="40" w:after="40"/>
    </w:pPr>
    <w:rPr>
      <w:rFonts w:ascii="Arial" w:hAnsi="Arial"/>
      <w:sz w:val="20"/>
      <w:szCs w:val="20"/>
      <w:lang w:val="en-NZ" w:eastAsia="en-NZ"/>
    </w:rPr>
  </w:style>
  <w:style w:type="paragraph" w:customStyle="1" w:styleId="NCEAL3heading">
    <w:name w:val="NCEA L3 heading"/>
    <w:basedOn w:val="NCEAL2heading"/>
    <w:rsid w:val="00F23635"/>
    <w:rPr>
      <w:i/>
      <w:sz w:val="24"/>
    </w:rPr>
  </w:style>
  <w:style w:type="paragraph" w:customStyle="1" w:styleId="NCEAHeaderFooter">
    <w:name w:val="NCEA Header/Footer"/>
    <w:basedOn w:val="Header"/>
    <w:rsid w:val="00F23635"/>
    <w:rPr>
      <w:color w:val="808080"/>
      <w:sz w:val="20"/>
    </w:rPr>
  </w:style>
  <w:style w:type="paragraph" w:customStyle="1" w:styleId="NCEALevel4">
    <w:name w:val="NCEA Level 4"/>
    <w:basedOn w:val="NCEAL3heading"/>
    <w:rsid w:val="00F23635"/>
    <w:pPr>
      <w:spacing w:before="180"/>
    </w:pPr>
    <w:rPr>
      <w:i w:val="0"/>
      <w:sz w:val="22"/>
      <w:szCs w:val="22"/>
    </w:rPr>
  </w:style>
  <w:style w:type="paragraph" w:styleId="BalloonText">
    <w:name w:val="Balloon Text"/>
    <w:basedOn w:val="Normal"/>
    <w:semiHidden/>
    <w:rsid w:val="00F23635"/>
    <w:rPr>
      <w:rFonts w:ascii="Lucida Grande" w:hAnsi="Lucida Grande"/>
      <w:sz w:val="18"/>
      <w:szCs w:val="18"/>
    </w:rPr>
  </w:style>
  <w:style w:type="character" w:customStyle="1" w:styleId="BalloonTextChar">
    <w:name w:val="Balloon Text Char"/>
    <w:semiHidden/>
    <w:rsid w:val="00B45E4B"/>
    <w:rPr>
      <w:rFonts w:ascii="Lucida Grande" w:hAnsi="Lucida Grande" w:cs="Times New Roman"/>
      <w:sz w:val="18"/>
      <w:lang w:val="en-GB"/>
    </w:rPr>
  </w:style>
  <w:style w:type="character" w:styleId="FootnoteReference">
    <w:name w:val="footnote reference"/>
    <w:semiHidden/>
    <w:rsid w:val="00F23635"/>
    <w:rPr>
      <w:rFonts w:cs="Times New Roman"/>
      <w:vertAlign w:val="superscript"/>
    </w:rPr>
  </w:style>
  <w:style w:type="paragraph" w:customStyle="1" w:styleId="ColorfulList-Accent11">
    <w:name w:val="Colorful List - Accent 11"/>
    <w:basedOn w:val="Normal"/>
    <w:qFormat/>
    <w:rsid w:val="00F23635"/>
    <w:pPr>
      <w:ind w:left="720"/>
    </w:pPr>
    <w:rPr>
      <w:rFonts w:ascii="Arial M_ori" w:hAnsi="Arial M_ori"/>
      <w:szCs w:val="20"/>
      <w:lang w:val="en-NZ" w:eastAsia="en-NZ"/>
    </w:rPr>
  </w:style>
  <w:style w:type="paragraph" w:customStyle="1" w:styleId="NCEABulletssub">
    <w:name w:val="NCEA Bullets (sub)"/>
    <w:basedOn w:val="Normal"/>
    <w:rsid w:val="00F23635"/>
    <w:pPr>
      <w:numPr>
        <w:numId w:val="1"/>
      </w:numPr>
      <w:spacing w:before="80" w:after="80"/>
    </w:pPr>
    <w:rPr>
      <w:rFonts w:ascii="Arial" w:hAnsi="Arial"/>
      <w:sz w:val="22"/>
    </w:rPr>
  </w:style>
  <w:style w:type="paragraph" w:customStyle="1" w:styleId="NCEAtableevidence">
    <w:name w:val="NCEA table evidence"/>
    <w:rsid w:val="00F23635"/>
    <w:pPr>
      <w:spacing w:before="80" w:after="80"/>
    </w:pPr>
    <w:rPr>
      <w:rFonts w:ascii="Arial" w:hAnsi="Arial" w:cs="Arial"/>
      <w:i/>
      <w:szCs w:val="22"/>
      <w:lang w:val="en-AU" w:bidi="en-US"/>
    </w:rPr>
  </w:style>
  <w:style w:type="paragraph" w:customStyle="1" w:styleId="NCEAHeaderboxed">
    <w:name w:val="NCEA Header (boxed)"/>
    <w:basedOn w:val="NCEAHeadInfoL1"/>
    <w:rsid w:val="00F23635"/>
    <w:pPr>
      <w:pBdr>
        <w:top w:val="single" w:sz="12" w:space="1" w:color="auto"/>
        <w:left w:val="single" w:sz="12" w:space="4" w:color="auto"/>
        <w:bottom w:val="single" w:sz="12" w:space="1" w:color="auto"/>
        <w:right w:val="single" w:sz="12" w:space="4" w:color="auto"/>
      </w:pBdr>
      <w:spacing w:after="400"/>
      <w:jc w:val="center"/>
    </w:pPr>
    <w:rPr>
      <w:color w:val="FF0000"/>
    </w:rPr>
  </w:style>
  <w:style w:type="character" w:customStyle="1" w:styleId="NCEAbodytextChar">
    <w:name w:val="NCEA bodytext Char"/>
    <w:link w:val="NCEAbodytext"/>
    <w:rsid w:val="00DD4C21"/>
    <w:rPr>
      <w:rFonts w:ascii="Arial" w:hAnsi="Arial" w:cs="Arial"/>
      <w:sz w:val="22"/>
      <w:lang w:bidi="en-US"/>
    </w:rPr>
  </w:style>
  <w:style w:type="character" w:styleId="CommentReference">
    <w:name w:val="annotation reference"/>
    <w:uiPriority w:val="99"/>
    <w:rsid w:val="003B3CE1"/>
    <w:rPr>
      <w:sz w:val="16"/>
      <w:szCs w:val="16"/>
    </w:rPr>
  </w:style>
  <w:style w:type="paragraph" w:styleId="CommentText">
    <w:name w:val="annotation text"/>
    <w:basedOn w:val="Normal"/>
    <w:link w:val="CommentTextChar"/>
    <w:uiPriority w:val="99"/>
    <w:rsid w:val="003B3CE1"/>
    <w:rPr>
      <w:sz w:val="20"/>
      <w:szCs w:val="20"/>
    </w:rPr>
  </w:style>
  <w:style w:type="paragraph" w:styleId="CommentSubject">
    <w:name w:val="annotation subject"/>
    <w:basedOn w:val="CommentText"/>
    <w:next w:val="CommentText"/>
    <w:semiHidden/>
    <w:rsid w:val="003B3CE1"/>
    <w:rPr>
      <w:b/>
      <w:bCs/>
    </w:rPr>
  </w:style>
  <w:style w:type="paragraph" w:styleId="BodyText">
    <w:name w:val="Body Text"/>
    <w:basedOn w:val="Normal"/>
    <w:rsid w:val="00AF55C8"/>
    <w:pPr>
      <w:spacing w:after="120"/>
    </w:pPr>
  </w:style>
  <w:style w:type="paragraph" w:styleId="NormalWeb">
    <w:name w:val="Normal (Web)"/>
    <w:basedOn w:val="Normal"/>
    <w:rsid w:val="00824AD8"/>
    <w:pPr>
      <w:spacing w:before="100" w:beforeAutospacing="1" w:after="100" w:afterAutospacing="1"/>
    </w:pPr>
    <w:rPr>
      <w:lang w:val="en-GB" w:eastAsia="en-GB" w:bidi="ar-SA"/>
    </w:rPr>
  </w:style>
  <w:style w:type="character" w:styleId="Strong">
    <w:name w:val="Strong"/>
    <w:qFormat/>
    <w:rsid w:val="00824AD8"/>
    <w:rPr>
      <w:b/>
      <w:bCs/>
    </w:rPr>
  </w:style>
  <w:style w:type="character" w:styleId="Emphasis">
    <w:name w:val="Emphasis"/>
    <w:qFormat/>
    <w:rsid w:val="00824AD8"/>
    <w:rPr>
      <w:i/>
      <w:iCs/>
    </w:rPr>
  </w:style>
  <w:style w:type="paragraph" w:customStyle="1" w:styleId="NCEACPHeading1">
    <w:name w:val="NCEA CP Heading 1"/>
    <w:basedOn w:val="Normal"/>
    <w:rsid w:val="006A6B32"/>
    <w:pPr>
      <w:spacing w:before="200" w:after="200"/>
      <w:jc w:val="center"/>
    </w:pPr>
    <w:rPr>
      <w:rFonts w:ascii="Arial" w:hAnsi="Arial"/>
      <w:b/>
      <w:sz w:val="32"/>
      <w:lang w:val="en-US" w:bidi="ar-SA"/>
    </w:rPr>
  </w:style>
  <w:style w:type="paragraph" w:customStyle="1" w:styleId="NCEACPbodytextcentered">
    <w:name w:val="NCEA CP bodytext centered"/>
    <w:basedOn w:val="Normal"/>
    <w:rsid w:val="006A6B32"/>
    <w:pPr>
      <w:spacing w:before="120" w:after="120"/>
      <w:jc w:val="center"/>
    </w:pPr>
    <w:rPr>
      <w:rFonts w:ascii="Arial" w:hAnsi="Arial"/>
      <w:sz w:val="22"/>
      <w:lang w:val="en-US" w:bidi="ar-SA"/>
    </w:rPr>
  </w:style>
  <w:style w:type="character" w:customStyle="1" w:styleId="NCEAbulletsChar">
    <w:name w:val="NCEA bullets Char"/>
    <w:link w:val="NCEAbullets"/>
    <w:rsid w:val="006A6B32"/>
    <w:rPr>
      <w:rFonts w:ascii="Arial" w:hAnsi="Arial" w:cs="Arial"/>
      <w:sz w:val="22"/>
      <w:szCs w:val="24"/>
      <w:lang w:val="en-US" w:bidi="en-US"/>
    </w:rPr>
  </w:style>
  <w:style w:type="paragraph" w:customStyle="1" w:styleId="NCEACPbodytext2">
    <w:name w:val="NCEA CP bodytext 2"/>
    <w:basedOn w:val="NCEACPbodytextcentered"/>
    <w:rsid w:val="006A6B32"/>
    <w:pPr>
      <w:spacing w:before="160" w:after="160"/>
    </w:pPr>
    <w:rPr>
      <w:sz w:val="28"/>
    </w:rPr>
  </w:style>
  <w:style w:type="paragraph" w:customStyle="1" w:styleId="NCEACPbodytext2bold">
    <w:name w:val="NCEA CP bodytext 2 bold"/>
    <w:basedOn w:val="NCEACPbodytext2"/>
    <w:rsid w:val="006A6B32"/>
    <w:rPr>
      <w:b/>
    </w:rPr>
  </w:style>
  <w:style w:type="paragraph" w:customStyle="1" w:styleId="NCEACPbodytextleft">
    <w:name w:val="NCEA CP bodytext left"/>
    <w:basedOn w:val="Normal"/>
    <w:rsid w:val="006A6B32"/>
    <w:pPr>
      <w:spacing w:before="120" w:after="120"/>
    </w:pPr>
    <w:rPr>
      <w:rFonts w:ascii="Arial" w:hAnsi="Arial"/>
      <w:sz w:val="22"/>
      <w:lang w:val="en-US" w:bidi="ar-SA"/>
    </w:rPr>
  </w:style>
  <w:style w:type="paragraph" w:styleId="Revision">
    <w:name w:val="Revision"/>
    <w:hidden/>
    <w:uiPriority w:val="62"/>
    <w:rsid w:val="007B700E"/>
    <w:rPr>
      <w:sz w:val="24"/>
      <w:szCs w:val="24"/>
      <w:lang w:val="en-AU" w:eastAsia="en-US" w:bidi="en-US"/>
    </w:rPr>
  </w:style>
  <w:style w:type="character" w:customStyle="1" w:styleId="CommentTextChar">
    <w:name w:val="Comment Text Char"/>
    <w:link w:val="CommentText"/>
    <w:uiPriority w:val="99"/>
    <w:rsid w:val="007B700E"/>
    <w:rPr>
      <w:lang w:val="en-AU" w:eastAsia="en-US" w:bidi="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pixelsPerInch w:val="72"/>
</w:webSettings>
</file>

<file path=word/_rels/document.xml.rels><?xml version="1.0" encoding="UTF-8" standalone="yes"?>
<Relationships xmlns="http://schemas.openxmlformats.org/package/2006/relationships"><Relationship Id="rId13" Type="http://schemas.openxmlformats.org/officeDocument/2006/relationships/image" Target="media/image1.emf"/><Relationship Id="rId18" Type="http://schemas.openxmlformats.org/officeDocument/2006/relationships/footer" Target="footer2.xml"/><Relationship Id="rId26" Type="http://schemas.openxmlformats.org/officeDocument/2006/relationships/footer" Target="footer6.xml"/><Relationship Id="rId3" Type="http://schemas.openxmlformats.org/officeDocument/2006/relationships/customXml" Target="../customXml/item3.xml"/><Relationship Id="rId21" Type="http://schemas.openxmlformats.org/officeDocument/2006/relationships/header" Target="header4.xml"/><Relationship Id="rId34"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header" Target="header6.xml"/><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footer" Target="footer7.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5.xml"/><Relationship Id="rId32" Type="http://schemas.openxmlformats.org/officeDocument/2006/relationships/footer" Target="footer9.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header" Target="header8.xml"/><Relationship Id="rId10" Type="http://schemas.openxmlformats.org/officeDocument/2006/relationships/webSettings" Target="webSettings.xml"/><Relationship Id="rId19" Type="http://schemas.openxmlformats.org/officeDocument/2006/relationships/header" Target="header3.xml"/><Relationship Id="rId31" Type="http://schemas.openxmlformats.org/officeDocument/2006/relationships/header" Target="header9.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oleObject" Target="embeddings/oleObject1.bin"/><Relationship Id="rId22" Type="http://schemas.openxmlformats.org/officeDocument/2006/relationships/header" Target="header5.xml"/><Relationship Id="rId27" Type="http://schemas.openxmlformats.org/officeDocument/2006/relationships/header" Target="header7.xml"/><Relationship Id="rId30" Type="http://schemas.openxmlformats.org/officeDocument/2006/relationships/footer" Target="footer8.xml"/><Relationship Id="rId8" Type="http://schemas.openxmlformats.org/officeDocument/2006/relationships/styles" Target="styles.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LongProperties xmlns="http://schemas.microsoft.com/office/2006/metadata/long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Document" ma:contentTypeID="0x010100F0A83558B0CCB040A5645899FA458872" ma:contentTypeVersion="9" ma:contentTypeDescription="Create a new document." ma:contentTypeScope="" ma:versionID="2dfeb932cee4787d281dd5c58acfb941">
  <xsd:schema xmlns:xsd="http://www.w3.org/2001/XMLSchema" xmlns:xs="http://www.w3.org/2001/XMLSchema" xmlns:p="http://schemas.microsoft.com/office/2006/metadata/properties" xmlns:ns2="f37f3afa-dda7-4bd8-9f4a-089dec9fcbbe" xmlns:ns3="f49eace8-6afc-4619-a87f-23310ef75638" targetNamespace="http://schemas.microsoft.com/office/2006/metadata/properties" ma:root="true" ma:fieldsID="c8595fbc6695c5c3cb1188b6e8f14430" ns2:_="" ns3:_="">
    <xsd:import namespace="f37f3afa-dda7-4bd8-9f4a-089dec9fcbbe"/>
    <xsd:import namespace="f49eace8-6afc-4619-a87f-23310ef75638"/>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37f3afa-dda7-4bd8-9f4a-089dec9fcbbe"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f49eace8-6afc-4619-a87f-23310ef7563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_dlc_DocId xmlns="f37f3afa-dda7-4bd8-9f4a-089dec9fcbbe">MoEd-979828997-2408</_dlc_DocId>
    <_dlc_DocIdUrl xmlns="f37f3afa-dda7-4bd8-9f4a-089dec9fcbbe">
      <Url>https://educationgovtnz.sharepoint.com/sites/GRPMoEEXTTP-OCHMigration-NCEATKIchanges/_layouts/15/DocIdRedir.aspx?ID=MoEd-979828997-2408</Url>
      <Description>MoEd-979828997-2408</Description>
    </_dlc_DocIdUrl>
  </documentManagement>
</p: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659BD10-D3C6-4180-BD69-1F07483FBFAE}">
  <ds:schemaRefs>
    <ds:schemaRef ds:uri="http://schemas.microsoft.com/office/2006/metadata/longProperties"/>
  </ds:schemaRefs>
</ds:datastoreItem>
</file>

<file path=customXml/itemProps2.xml><?xml version="1.0" encoding="utf-8"?>
<ds:datastoreItem xmlns:ds="http://schemas.openxmlformats.org/officeDocument/2006/customXml" ds:itemID="{A0D77DE2-8D59-42E2-AB91-41F31F137EB4}">
  <ds:schemaRefs>
    <ds:schemaRef ds:uri="http://schemas.openxmlformats.org/officeDocument/2006/bibliography"/>
  </ds:schemaRefs>
</ds:datastoreItem>
</file>

<file path=customXml/itemProps3.xml><?xml version="1.0" encoding="utf-8"?>
<ds:datastoreItem xmlns:ds="http://schemas.openxmlformats.org/officeDocument/2006/customXml" ds:itemID="{F4B06C0E-A6B1-4BA0-A86B-78A7744BEEE7}">
  <ds:schemaRefs>
    <ds:schemaRef ds:uri="http://schemas.microsoft.com/sharepoint/events"/>
  </ds:schemaRefs>
</ds:datastoreItem>
</file>

<file path=customXml/itemProps4.xml><?xml version="1.0" encoding="utf-8"?>
<ds:datastoreItem xmlns:ds="http://schemas.openxmlformats.org/officeDocument/2006/customXml" ds:itemID="{09A3ED26-B093-4C69-8E64-AFBB22513230}"/>
</file>

<file path=customXml/itemProps5.xml><?xml version="1.0" encoding="utf-8"?>
<ds:datastoreItem xmlns:ds="http://schemas.openxmlformats.org/officeDocument/2006/customXml" ds:itemID="{6826B0B0-8529-4308-AA51-64BDF3187808}">
  <ds:schemaRefs>
    <ds:schemaRef ds:uri="http://schemas.microsoft.com/office/infopath/2007/PartnerControls"/>
    <ds:schemaRef ds:uri="http://purl.org/dc/terms/"/>
    <ds:schemaRef ds:uri="256c2040-7c59-40d7-8063-8e42ad73f6d6"/>
    <ds:schemaRef ds:uri="53ece4ca-2547-4740-831a-d48c281b7a6a"/>
    <ds:schemaRef ds:uri="http://purl.org/dc/dcmitype/"/>
    <ds:schemaRef ds:uri="http://schemas.microsoft.com/office/2006/documentManagement/types"/>
    <ds:schemaRef ds:uri="http://purl.org/dc/elements/1.1/"/>
    <ds:schemaRef ds:uri="http://www.w3.org/XML/1998/namespace"/>
    <ds:schemaRef ds:uri="http://schemas.openxmlformats.org/package/2006/metadata/core-properties"/>
    <ds:schemaRef ds:uri="http://schemas.microsoft.com/sharepoint/v3"/>
    <ds:schemaRef ds:uri="http://schemas.microsoft.com/office/2006/metadata/properties"/>
  </ds:schemaRefs>
</ds:datastoreItem>
</file>

<file path=customXml/itemProps6.xml><?xml version="1.0" encoding="utf-8"?>
<ds:datastoreItem xmlns:ds="http://schemas.openxmlformats.org/officeDocument/2006/customXml" ds:itemID="{4F918E3A-4583-4D1E-A927-C527883B2B7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12</Pages>
  <Words>4474</Words>
  <Characters>22765</Characters>
  <Application>Microsoft Office Word</Application>
  <DocSecurity>0</DocSecurity>
  <Lines>189</Lines>
  <Paragraphs>54</Paragraphs>
  <ScaleCrop>false</ScaleCrop>
  <HeadingPairs>
    <vt:vector size="2" baseType="variant">
      <vt:variant>
        <vt:lpstr>Title</vt:lpstr>
      </vt:variant>
      <vt:variant>
        <vt:i4>1</vt:i4>
      </vt:variant>
    </vt:vector>
  </HeadingPairs>
  <TitlesOfParts>
    <vt:vector size="1" baseType="lpstr">
      <vt:lpstr/>
    </vt:vector>
  </TitlesOfParts>
  <Manager/>
  <Company/>
  <LinksUpToDate>false</LinksUpToDate>
  <CharactersWithSpaces>27185</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2025-09-15T21:52:00Z</dcterms:created>
  <dcterms:modified xsi:type="dcterms:W3CDTF">2025-09-15T21:52:00Z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ShapeIds">
    <vt:lpwstr>58d42e5a,4f047258,733b01af,70b976d0,bb4df75,30a8959,52dd43b4,511c01ae,4337a216</vt:lpwstr>
  </property>
  <property fmtid="{D5CDD505-2E9C-101B-9397-08002B2CF9AE}" pid="3" name="ClassificationContentMarkingHeaderFontProps">
    <vt:lpwstr>#000000,10,Calibri</vt:lpwstr>
  </property>
  <property fmtid="{D5CDD505-2E9C-101B-9397-08002B2CF9AE}" pid="4" name="ClassificationContentMarkingHeaderText">
    <vt:lpwstr>[UNCLASSIFIED]</vt:lpwstr>
  </property>
  <property fmtid="{D5CDD505-2E9C-101B-9397-08002B2CF9AE}" pid="5" name="ClassificationContentMarkingFooterShapeIds">
    <vt:lpwstr>1ae126c7,adb9843,1a925d3d,2359a9f2,6636a712,ad0b4a1,758163fc,623f024e,6481138d</vt:lpwstr>
  </property>
  <property fmtid="{D5CDD505-2E9C-101B-9397-08002B2CF9AE}" pid="6" name="ClassificationContentMarkingFooterFontProps">
    <vt:lpwstr>#000000,10,Calibri</vt:lpwstr>
  </property>
  <property fmtid="{D5CDD505-2E9C-101B-9397-08002B2CF9AE}" pid="7" name="ClassificationContentMarkingFooterText">
    <vt:lpwstr>[UNCLASSIFIED]</vt:lpwstr>
  </property>
  <property fmtid="{D5CDD505-2E9C-101B-9397-08002B2CF9AE}" pid="8" name="MSIP_Label_4009eddf-846d-46a2-8a8f-ad982b694053_Enabled">
    <vt:lpwstr>true</vt:lpwstr>
  </property>
  <property fmtid="{D5CDD505-2E9C-101B-9397-08002B2CF9AE}" pid="9" name="MSIP_Label_4009eddf-846d-46a2-8a8f-ad982b694053_SetDate">
    <vt:lpwstr>2025-09-15T21:52:16Z</vt:lpwstr>
  </property>
  <property fmtid="{D5CDD505-2E9C-101B-9397-08002B2CF9AE}" pid="10" name="MSIP_Label_4009eddf-846d-46a2-8a8f-ad982b694053_Method">
    <vt:lpwstr>Privileged</vt:lpwstr>
  </property>
  <property fmtid="{D5CDD505-2E9C-101B-9397-08002B2CF9AE}" pid="11" name="MSIP_Label_4009eddf-846d-46a2-8a8f-ad982b694053_Name">
    <vt:lpwstr>UNCLASSIFIED</vt:lpwstr>
  </property>
  <property fmtid="{D5CDD505-2E9C-101B-9397-08002B2CF9AE}" pid="12" name="MSIP_Label_4009eddf-846d-46a2-8a8f-ad982b694053_SiteId">
    <vt:lpwstr>e6d2d4cc-b762-486e-8894-4f5f440d5f31</vt:lpwstr>
  </property>
  <property fmtid="{D5CDD505-2E9C-101B-9397-08002B2CF9AE}" pid="13" name="MSIP_Label_4009eddf-846d-46a2-8a8f-ad982b694053_ActionId">
    <vt:lpwstr>c06d0bb5-38ca-4cac-a591-34595369e6a5</vt:lpwstr>
  </property>
  <property fmtid="{D5CDD505-2E9C-101B-9397-08002B2CF9AE}" pid="14" name="MSIP_Label_4009eddf-846d-46a2-8a8f-ad982b694053_ContentBits">
    <vt:lpwstr>3</vt:lpwstr>
  </property>
  <property fmtid="{D5CDD505-2E9C-101B-9397-08002B2CF9AE}" pid="15" name="MSIP_Label_4009eddf-846d-46a2-8a8f-ad982b694053_Tag">
    <vt:lpwstr>10, 0, 1, 1</vt:lpwstr>
  </property>
  <property fmtid="{D5CDD505-2E9C-101B-9397-08002B2CF9AE}" pid="16" name="MediaServiceImageTags">
    <vt:lpwstr/>
  </property>
  <property fmtid="{D5CDD505-2E9C-101B-9397-08002B2CF9AE}" pid="17" name="ContentTypeId">
    <vt:lpwstr>0x010100F0A83558B0CCB040A5645899FA458872</vt:lpwstr>
  </property>
  <property fmtid="{D5CDD505-2E9C-101B-9397-08002B2CF9AE}" pid="18" name="_dlc_DocIdItemGuid">
    <vt:lpwstr>9a4cb960-23e5-4f78-9927-d0d9e156d238</vt:lpwstr>
  </property>
  <property fmtid="{D5CDD505-2E9C-101B-9397-08002B2CF9AE}" pid="19" name="Order">
    <vt:r8>2155500</vt:r8>
  </property>
  <property fmtid="{D5CDD505-2E9C-101B-9397-08002B2CF9AE}" pid="20" name="xd_Signature">
    <vt:bool>false</vt:bool>
  </property>
  <property fmtid="{D5CDD505-2E9C-101B-9397-08002B2CF9AE}" pid="21" name="xd_ProgID">
    <vt:lpwstr/>
  </property>
  <property fmtid="{D5CDD505-2E9C-101B-9397-08002B2CF9AE}" pid="22" name="_SourceUrl">
    <vt:lpwstr/>
  </property>
  <property fmtid="{D5CDD505-2E9C-101B-9397-08002B2CF9AE}" pid="23" name="_SharedFileIndex">
    <vt:lpwstr/>
  </property>
  <property fmtid="{D5CDD505-2E9C-101B-9397-08002B2CF9AE}" pid="24" name="ComplianceAssetId">
    <vt:lpwstr/>
  </property>
  <property fmtid="{D5CDD505-2E9C-101B-9397-08002B2CF9AE}" pid="25" name="TemplateUrl">
    <vt:lpwstr/>
  </property>
  <property fmtid="{D5CDD505-2E9C-101B-9397-08002B2CF9AE}" pid="26" name="_ExtendedDescription">
    <vt:lpwstr/>
  </property>
  <property fmtid="{D5CDD505-2E9C-101B-9397-08002B2CF9AE}" pid="27" name="TriggerFlowInfo">
    <vt:lpwstr/>
  </property>
</Properties>
</file>